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56" r:id="rId2"/>
    <p:sldId id="270" r:id="rId3"/>
    <p:sldId id="271" r:id="rId4"/>
    <p:sldId id="257" r:id="rId5"/>
    <p:sldId id="259" r:id="rId6"/>
    <p:sldId id="260" r:id="rId7"/>
    <p:sldId id="261" r:id="rId8"/>
    <p:sldId id="268" r:id="rId9"/>
    <p:sldId id="274" r:id="rId10"/>
    <p:sldId id="262" r:id="rId11"/>
    <p:sldId id="269" r:id="rId12"/>
    <p:sldId id="273" r:id="rId13"/>
    <p:sldId id="272" r:id="rId14"/>
    <p:sldId id="258" r:id="rId15"/>
    <p:sldId id="263" r:id="rId16"/>
    <p:sldId id="264" r:id="rId17"/>
  </p:sldIdLst>
  <p:sldSz cx="13817600" cy="7772400"/>
  <p:notesSz cx="6858000" cy="9144000"/>
  <p:defaultTextStyle>
    <a:defPPr>
      <a:defRPr lang="en-US"/>
    </a:defPPr>
    <a:lvl1pPr marL="0" algn="l" defTabSz="509292" rtl="0" eaLnBrk="1" latinLnBrk="0" hangingPunct="1">
      <a:defRPr sz="2000" kern="1200">
        <a:solidFill>
          <a:schemeClr val="tx1"/>
        </a:solidFill>
        <a:latin typeface="+mn-lt"/>
        <a:ea typeface="+mn-ea"/>
        <a:cs typeface="+mn-cs"/>
      </a:defRPr>
    </a:lvl1pPr>
    <a:lvl2pPr marL="509292" algn="l" defTabSz="509292" rtl="0" eaLnBrk="1" latinLnBrk="0" hangingPunct="1">
      <a:defRPr sz="2000" kern="1200">
        <a:solidFill>
          <a:schemeClr val="tx1"/>
        </a:solidFill>
        <a:latin typeface="+mn-lt"/>
        <a:ea typeface="+mn-ea"/>
        <a:cs typeface="+mn-cs"/>
      </a:defRPr>
    </a:lvl2pPr>
    <a:lvl3pPr marL="1018586" algn="l" defTabSz="509292" rtl="0" eaLnBrk="1" latinLnBrk="0" hangingPunct="1">
      <a:defRPr sz="2000" kern="1200">
        <a:solidFill>
          <a:schemeClr val="tx1"/>
        </a:solidFill>
        <a:latin typeface="+mn-lt"/>
        <a:ea typeface="+mn-ea"/>
        <a:cs typeface="+mn-cs"/>
      </a:defRPr>
    </a:lvl3pPr>
    <a:lvl4pPr marL="1527879" algn="l" defTabSz="509292" rtl="0" eaLnBrk="1" latinLnBrk="0" hangingPunct="1">
      <a:defRPr sz="2000" kern="1200">
        <a:solidFill>
          <a:schemeClr val="tx1"/>
        </a:solidFill>
        <a:latin typeface="+mn-lt"/>
        <a:ea typeface="+mn-ea"/>
        <a:cs typeface="+mn-cs"/>
      </a:defRPr>
    </a:lvl4pPr>
    <a:lvl5pPr marL="2037173" algn="l" defTabSz="509292" rtl="0" eaLnBrk="1" latinLnBrk="0" hangingPunct="1">
      <a:defRPr sz="2000" kern="1200">
        <a:solidFill>
          <a:schemeClr val="tx1"/>
        </a:solidFill>
        <a:latin typeface="+mn-lt"/>
        <a:ea typeface="+mn-ea"/>
        <a:cs typeface="+mn-cs"/>
      </a:defRPr>
    </a:lvl5pPr>
    <a:lvl6pPr marL="2546466" algn="l" defTabSz="509292" rtl="0" eaLnBrk="1" latinLnBrk="0" hangingPunct="1">
      <a:defRPr sz="2000" kern="1200">
        <a:solidFill>
          <a:schemeClr val="tx1"/>
        </a:solidFill>
        <a:latin typeface="+mn-lt"/>
        <a:ea typeface="+mn-ea"/>
        <a:cs typeface="+mn-cs"/>
      </a:defRPr>
    </a:lvl6pPr>
    <a:lvl7pPr marL="3055758" algn="l" defTabSz="509292" rtl="0" eaLnBrk="1" latinLnBrk="0" hangingPunct="1">
      <a:defRPr sz="2000" kern="1200">
        <a:solidFill>
          <a:schemeClr val="tx1"/>
        </a:solidFill>
        <a:latin typeface="+mn-lt"/>
        <a:ea typeface="+mn-ea"/>
        <a:cs typeface="+mn-cs"/>
      </a:defRPr>
    </a:lvl7pPr>
    <a:lvl8pPr marL="3565052" algn="l" defTabSz="509292" rtl="0" eaLnBrk="1" latinLnBrk="0" hangingPunct="1">
      <a:defRPr sz="2000" kern="1200">
        <a:solidFill>
          <a:schemeClr val="tx1"/>
        </a:solidFill>
        <a:latin typeface="+mn-lt"/>
        <a:ea typeface="+mn-ea"/>
        <a:cs typeface="+mn-cs"/>
      </a:defRPr>
    </a:lvl8pPr>
    <a:lvl9pPr marL="4074344" algn="l" defTabSz="509292"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8" userDrawn="1">
          <p15:clr>
            <a:srgbClr val="A4A3A4"/>
          </p15:clr>
        </p15:guide>
        <p15:guide id="2" pos="435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092529"/>
    <a:srgbClr val="1E4D2B"/>
    <a:srgbClr val="C10065"/>
    <a:srgbClr val="CC006A"/>
    <a:srgbClr val="404140"/>
    <a:srgbClr val="DAD490"/>
    <a:srgbClr val="E1963E"/>
    <a:srgbClr val="E57D30"/>
    <a:srgbClr val="55A89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812" autoAdjust="0"/>
    <p:restoredTop sz="95994" autoAdjust="0"/>
  </p:normalViewPr>
  <p:slideViewPr>
    <p:cSldViewPr snapToGrid="0" snapToObjects="1">
      <p:cViewPr varScale="1">
        <p:scale>
          <a:sx n="107" d="100"/>
          <a:sy n="107" d="100"/>
        </p:scale>
        <p:origin x="560" y="168"/>
      </p:cViewPr>
      <p:guideLst>
        <p:guide orient="horz" pos="2448"/>
        <p:guide pos="435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9" d="100"/>
        <a:sy n="59" d="100"/>
      </p:scale>
      <p:origin x="0" y="0"/>
    </p:cViewPr>
  </p:sorter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D7E51A5-B478-1E40-8CBB-0DAA8831E99D}" type="datetimeFigureOut">
              <a:rPr lang="en-US" smtClean="0"/>
              <a:t>1/18/22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AAD578-DED7-9640-8F31-2B6A02B2A2D3}" type="slidenum">
              <a:rPr lang="en-US" smtClean="0"/>
              <a:t>‹#›</a:t>
            </a:fld>
            <a:endParaRPr lang="en-US"/>
          </a:p>
        </p:txBody>
      </p:sp>
    </p:spTree>
    <p:extLst>
      <p:ext uri="{BB962C8B-B14F-4D97-AF65-F5344CB8AC3E}">
        <p14:creationId xmlns:p14="http://schemas.microsoft.com/office/powerpoint/2010/main" val="34757782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tiff>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ED587F-861E-6740-9643-E3DDAE89B8D6}" type="datetimeFigureOut">
              <a:rPr lang="en-US" smtClean="0"/>
              <a:t>1/18/22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032F50-0B60-B34B-8422-4E195A5AE2C1}" type="slidenum">
              <a:rPr lang="en-US" smtClean="0"/>
              <a:t>‹#›</a:t>
            </a:fld>
            <a:endParaRPr lang="en-US"/>
          </a:p>
        </p:txBody>
      </p:sp>
    </p:spTree>
    <p:extLst>
      <p:ext uri="{BB962C8B-B14F-4D97-AF65-F5344CB8AC3E}">
        <p14:creationId xmlns:p14="http://schemas.microsoft.com/office/powerpoint/2010/main" val="1568543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cb7c009e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cb7c009e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6dcb7c009e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6dcb7c009e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6dcb7c009e_0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6dcb7c009e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ddd29daca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ddd29daca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6ddd29daca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6ddd29daca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dcb7c009e_0_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dcb7c009e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dcb7c009e_0_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dcb7c009e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Green Dots CSU">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27882" y="6733969"/>
            <a:ext cx="3520440" cy="787424"/>
          </a:xfrm>
          <a:prstGeom prst="rect">
            <a:avLst/>
          </a:prstGeom>
        </p:spPr>
      </p:pic>
    </p:spTree>
    <p:extLst>
      <p:ext uri="{BB962C8B-B14F-4D97-AF65-F5344CB8AC3E}">
        <p14:creationId xmlns:p14="http://schemas.microsoft.com/office/powerpoint/2010/main" val="122553014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White">
    <p:spTree>
      <p:nvGrpSpPr>
        <p:cNvPr id="1" name=""/>
        <p:cNvGrpSpPr/>
        <p:nvPr/>
      </p:nvGrpSpPr>
      <p:grpSpPr>
        <a:xfrm>
          <a:off x="0" y="0"/>
          <a:ext cx="0" cy="0"/>
          <a:chOff x="0" y="0"/>
          <a:chExt cx="0" cy="0"/>
        </a:xfrm>
      </p:grpSpPr>
      <p:sp>
        <p:nvSpPr>
          <p:cNvPr id="3"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p>
            <a:r>
              <a:rPr lang="en-US" dirty="0"/>
              <a:t>Section Header Goes Here</a:t>
            </a:r>
          </a:p>
        </p:txBody>
      </p:sp>
      <p:sp>
        <p:nvSpPr>
          <p:cNvPr id="4" name="Text Placeholder 24"/>
          <p:cNvSpPr>
            <a:spLocks noGrp="1"/>
          </p:cNvSpPr>
          <p:nvPr>
            <p:ph type="body" sz="quarter" idx="10" hasCustomPrompt="1"/>
          </p:nvPr>
        </p:nvSpPr>
        <p:spPr>
          <a:xfrm>
            <a:off x="3445328" y="4381997"/>
            <a:ext cx="9744199" cy="486543"/>
          </a:xfrm>
        </p:spPr>
        <p:txBody>
          <a:bodyPr wrap="square">
            <a:spAutoFit/>
          </a:bodyPr>
          <a:lstStyle>
            <a:lvl1pPr marL="0" indent="0">
              <a:buNone/>
              <a:defRPr baseline="0"/>
            </a:lvl1pPr>
          </a:lstStyle>
          <a:p>
            <a:pPr lvl="0"/>
            <a:r>
              <a:rPr lang="en-US" dirty="0"/>
              <a:t>Section subhead goes here</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1"/>
            <a:ext cx="2572933" cy="7772400"/>
          </a:xfrm>
          <a:prstGeom prst="rect">
            <a:avLst/>
          </a:prstGeom>
        </p:spPr>
      </p:pic>
    </p:spTree>
    <p:extLst>
      <p:ext uri="{BB962C8B-B14F-4D97-AF65-F5344CB8AC3E}">
        <p14:creationId xmlns:p14="http://schemas.microsoft.com/office/powerpoint/2010/main" val="93100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2036701" y="2797385"/>
            <a:ext cx="9744199" cy="1015663"/>
          </a:xfrm>
          <a:prstGeom prst="rect">
            <a:avLst/>
          </a:prstGeom>
        </p:spPr>
        <p:txBody>
          <a:bodyPr vert="horz" wrap="square" lIns="91440" tIns="91440" rIns="91440" bIns="91440" rtlCol="0" anchor="ctr" anchorCtr="0">
            <a:spAutoFit/>
          </a:bodyPr>
          <a:lstStyle>
            <a:lvl1pPr algn="ctr">
              <a:defRPr>
                <a:solidFill>
                  <a:schemeClr val="tx1"/>
                </a:solidFill>
              </a:defRPr>
            </a:lvl1pPr>
          </a:lstStyle>
          <a:p>
            <a:r>
              <a:rPr lang="en-US" dirty="0"/>
              <a:t>“Quote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221" t="28562" r="1" b="57447"/>
          <a:stretch/>
        </p:blipFill>
        <p:spPr>
          <a:xfrm>
            <a:off x="246888" y="6034881"/>
            <a:ext cx="13267944" cy="1883823"/>
          </a:xfrm>
          <a:prstGeom prst="rect">
            <a:avLst/>
          </a:prstGeom>
        </p:spPr>
      </p:pic>
    </p:spTree>
    <p:extLst>
      <p:ext uri="{BB962C8B-B14F-4D97-AF65-F5344CB8AC3E}">
        <p14:creationId xmlns:p14="http://schemas.microsoft.com/office/powerpoint/2010/main" val="5274049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Ref idx="1001">
        <a:schemeClr val="bg2"/>
      </p:bgRef>
    </p:bg>
    <p:spTree>
      <p:nvGrpSpPr>
        <p:cNvPr id="1" name=""/>
        <p:cNvGrpSpPr/>
        <p:nvPr/>
      </p:nvGrpSpPr>
      <p:grpSpPr>
        <a:xfrm>
          <a:off x="0" y="0"/>
          <a:ext cx="0" cy="0"/>
          <a:chOff x="0" y="0"/>
          <a:chExt cx="0" cy="0"/>
        </a:xfrm>
      </p:grpSpPr>
      <p:sp>
        <p:nvSpPr>
          <p:cNvPr id="12" name="Text Placeholder 24"/>
          <p:cNvSpPr>
            <a:spLocks noGrp="1"/>
          </p:cNvSpPr>
          <p:nvPr>
            <p:ph type="body" sz="quarter" idx="10" hasCustomPrompt="1"/>
          </p:nvPr>
        </p:nvSpPr>
        <p:spPr>
          <a:xfrm>
            <a:off x="742950"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grpSp>
        <p:nvGrpSpPr>
          <p:cNvPr id="6" name="Group 5"/>
          <p:cNvGrpSpPr/>
          <p:nvPr userDrawn="1"/>
        </p:nvGrpSpPr>
        <p:grpSpPr>
          <a:xfrm>
            <a:off x="0" y="6796748"/>
            <a:ext cx="13817600" cy="617143"/>
            <a:chOff x="0" y="6739600"/>
            <a:chExt cx="13817600" cy="617143"/>
          </a:xfrm>
        </p:grpSpPr>
        <p:pic>
          <p:nvPicPr>
            <p:cNvPr id="5" name="Picture 4"/>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6778192"/>
              <a:ext cx="6449921" cy="539962"/>
            </a:xfrm>
            <a:prstGeom prst="rect">
              <a:avLst/>
            </a:prstGeom>
          </p:spPr>
        </p:pic>
        <p:pic>
          <p:nvPicPr>
            <p:cNvPr id="11" name="Picture 10"/>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rot="10800000">
              <a:off x="7367679" y="6778192"/>
              <a:ext cx="6449921" cy="539962"/>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600229" y="6739600"/>
              <a:ext cx="617143" cy="617143"/>
            </a:xfrm>
            <a:prstGeom prst="rect">
              <a:avLst/>
            </a:prstGeom>
          </p:spPr>
        </p:pic>
      </p:grpSp>
      <p:sp>
        <p:nvSpPr>
          <p:cNvPr id="14" name="Text Placeholder 24"/>
          <p:cNvSpPr>
            <a:spLocks noGrp="1"/>
          </p:cNvSpPr>
          <p:nvPr>
            <p:ph type="body" sz="quarter" idx="11" hasCustomPrompt="1"/>
          </p:nvPr>
        </p:nvSpPr>
        <p:spPr>
          <a:xfrm>
            <a:off x="5106473"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
        <p:nvSpPr>
          <p:cNvPr id="15" name="Text Placeholder 24"/>
          <p:cNvSpPr>
            <a:spLocks noGrp="1"/>
          </p:cNvSpPr>
          <p:nvPr>
            <p:ph type="body" sz="quarter" idx="12" hasCustomPrompt="1"/>
          </p:nvPr>
        </p:nvSpPr>
        <p:spPr>
          <a:xfrm>
            <a:off x="9469996" y="2728873"/>
            <a:ext cx="3604654" cy="627864"/>
          </a:xfrm>
        </p:spPr>
        <p:txBody>
          <a:bodyPr wrap="square" numCol="1" anchor="ctr" anchorCtr="0">
            <a:spAutoFit/>
          </a:bodyPr>
          <a:lstStyle>
            <a:lvl1pPr marL="0" indent="0" algn="ctr">
              <a:buNone/>
              <a:defRPr sz="24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Text Goes Here</a:t>
            </a: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and Green Ba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9144000" cy="7772400"/>
          </a:xfrm>
        </p:spPr>
        <p:txBody>
          <a:bodyPr anchor="ctr" anchorCtr="0">
            <a:noAutofit/>
          </a:bodyPr>
          <a:lstStyle>
            <a:lvl1pPr marL="0" indent="0" algn="ctr">
              <a:buNone/>
              <a:defRPr baseline="0"/>
            </a:lvl1pPr>
          </a:lstStyle>
          <a:p>
            <a:r>
              <a:rPr lang="en-US" dirty="0"/>
              <a:t>Click to insert photo</a:t>
            </a:r>
          </a:p>
        </p:txBody>
      </p:sp>
      <p:sp>
        <p:nvSpPr>
          <p:cNvPr id="2" name="Rectangle 1"/>
          <p:cNvSpPr/>
          <p:nvPr userDrawn="1"/>
        </p:nvSpPr>
        <p:spPr>
          <a:xfrm>
            <a:off x="9144000" y="0"/>
            <a:ext cx="4673600" cy="77724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Placeholder 1"/>
          <p:cNvSpPr>
            <a:spLocks noGrp="1"/>
          </p:cNvSpPr>
          <p:nvPr>
            <p:ph type="title" hasCustomPrompt="1"/>
          </p:nvPr>
        </p:nvSpPr>
        <p:spPr>
          <a:xfrm>
            <a:off x="9560560" y="2842090"/>
            <a:ext cx="3840480" cy="533740"/>
          </a:xfrm>
          <a:prstGeom prst="rect">
            <a:avLst/>
          </a:prstGeom>
        </p:spPr>
        <p:txBody>
          <a:bodyPr vert="horz" wrap="square" lIns="101858" tIns="50929" rIns="101858" bIns="50929" rtlCol="0" anchor="b" anchorCtr="0">
            <a:spAutoFit/>
          </a:bodyPr>
          <a:lstStyle>
            <a:lvl1pPr algn="ctr">
              <a:defRPr sz="2800" b="0">
                <a:solidFill>
                  <a:schemeClr val="bg1"/>
                </a:solidFill>
              </a:defRPr>
            </a:lvl1pPr>
          </a:lstStyle>
          <a:p>
            <a:r>
              <a:rPr lang="en-US" dirty="0"/>
              <a:t>Copy Goes Here</a:t>
            </a:r>
          </a:p>
        </p:txBody>
      </p:sp>
      <p:sp>
        <p:nvSpPr>
          <p:cNvPr id="4" name="Text Placeholder 3"/>
          <p:cNvSpPr>
            <a:spLocks noGrp="1"/>
          </p:cNvSpPr>
          <p:nvPr>
            <p:ph type="body" sz="quarter" idx="11" hasCustomPrompt="1"/>
          </p:nvPr>
        </p:nvSpPr>
        <p:spPr>
          <a:xfrm>
            <a:off x="9560560" y="3886200"/>
            <a:ext cx="3840480" cy="500458"/>
          </a:xfrm>
        </p:spPr>
        <p:txBody>
          <a:bodyPr wrap="square">
            <a:spAutoFit/>
          </a:bodyPr>
          <a:lstStyle>
            <a:lvl1pPr marL="0" indent="0" algn="ctr">
              <a:lnSpc>
                <a:spcPct val="114000"/>
              </a:lnSpc>
              <a:buNone/>
              <a:defRPr baseline="0">
                <a:solidFill>
                  <a:schemeClr val="bg1"/>
                </a:solidFill>
              </a:defRPr>
            </a:lvl1pPr>
          </a:lstStyle>
          <a:p>
            <a:pPr lvl="0"/>
            <a:r>
              <a:rPr lang="en-US" dirty="0"/>
              <a:t>Supporting text goes here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932416" y="6948176"/>
            <a:ext cx="488944" cy="488944"/>
          </a:xfrm>
          <a:prstGeom prst="rect">
            <a:avLst/>
          </a:prstGeom>
        </p:spPr>
      </p:pic>
    </p:spTree>
    <p:extLst>
      <p:ext uri="{BB962C8B-B14F-4D97-AF65-F5344CB8AC3E}">
        <p14:creationId xmlns:p14="http://schemas.microsoft.com/office/powerpoint/2010/main" val="455993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and Photo Righ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621745" y="982462"/>
            <a:ext cx="4862405" cy="1661993"/>
          </a:xfrm>
        </p:spPr>
        <p:txBody>
          <a:bodyPr anchor="t" anchorCtr="0"/>
          <a:lstStyle>
            <a:lvl1pPr>
              <a:defRPr sz="4800"/>
            </a:lvl1pPr>
          </a:lstStyle>
          <a:p>
            <a:r>
              <a:rPr lang="en-US" dirty="0"/>
              <a:t>Headline Copy Goes Here</a:t>
            </a:r>
          </a:p>
        </p:txBody>
      </p:sp>
      <p:sp>
        <p:nvSpPr>
          <p:cNvPr id="7" name="Content Placeholder 2"/>
          <p:cNvSpPr>
            <a:spLocks noGrp="1"/>
          </p:cNvSpPr>
          <p:nvPr>
            <p:ph idx="1"/>
          </p:nvPr>
        </p:nvSpPr>
        <p:spPr>
          <a:xfrm>
            <a:off x="621745"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9"/>
          <p:cNvSpPr>
            <a:spLocks noGrp="1"/>
          </p:cNvSpPr>
          <p:nvPr>
            <p:ph type="pic" sz="quarter" idx="13" hasCustomPrompt="1"/>
          </p:nvPr>
        </p:nvSpPr>
        <p:spPr>
          <a:xfrm>
            <a:off x="6105893"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E3A2D58C-F1E7-2C4F-8CE9-F5D5E5E4D827}"/>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7015BA8-AF5B-B142-AFA9-18BB34B0C58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9127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and Photo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33452" y="982462"/>
            <a:ext cx="4862405" cy="1661993"/>
          </a:xfrm>
        </p:spPr>
        <p:txBody>
          <a:bodyPr anchor="t" anchorCtr="0"/>
          <a:lstStyle>
            <a:lvl1pPr>
              <a:defRPr sz="4800"/>
            </a:lvl1pPr>
          </a:lstStyle>
          <a:p>
            <a:r>
              <a:rPr lang="en-US" dirty="0"/>
              <a:t>Headline Copy Goes Here</a:t>
            </a:r>
          </a:p>
        </p:txBody>
      </p:sp>
      <p:sp>
        <p:nvSpPr>
          <p:cNvPr id="3" name="Content Placeholder 2"/>
          <p:cNvSpPr>
            <a:spLocks noGrp="1"/>
          </p:cNvSpPr>
          <p:nvPr>
            <p:ph idx="1"/>
          </p:nvPr>
        </p:nvSpPr>
        <p:spPr>
          <a:xfrm>
            <a:off x="8333452" y="3052261"/>
            <a:ext cx="4862404" cy="1975926"/>
          </a:xfrm>
        </p:spPr>
        <p:txBody>
          <a:bodyPr/>
          <a:lstStyle>
            <a:lvl1pPr>
              <a:defRPr>
                <a:solidFill>
                  <a:srgbClr val="092529"/>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Picture Placeholder 9"/>
          <p:cNvSpPr>
            <a:spLocks noGrp="1"/>
          </p:cNvSpPr>
          <p:nvPr>
            <p:ph type="pic" sz="quarter" idx="13" hasCustomPrompt="1"/>
          </p:nvPr>
        </p:nvSpPr>
        <p:spPr>
          <a:xfrm>
            <a:off x="2" y="0"/>
            <a:ext cx="7711707" cy="7772400"/>
          </a:xfrm>
        </p:spPr>
        <p:txBody>
          <a:bodyPr anchor="ctr" anchorCtr="0">
            <a:noAutofit/>
          </a:bodyPr>
          <a:lstStyle>
            <a:lvl1pPr marL="0" indent="0" algn="ctr">
              <a:buNone/>
              <a:defRPr>
                <a:solidFill>
                  <a:schemeClr val="tx1"/>
                </a:solidFill>
              </a:defRPr>
            </a:lvl1pPr>
          </a:lstStyle>
          <a:p>
            <a:r>
              <a:rPr lang="en-US" dirty="0"/>
              <a:t>Click to insert photo</a:t>
            </a:r>
          </a:p>
        </p:txBody>
      </p:sp>
      <p:sp>
        <p:nvSpPr>
          <p:cNvPr id="5" name="Rectangle 4">
            <a:extLst>
              <a:ext uri="{FF2B5EF4-FFF2-40B4-BE49-F238E27FC236}">
                <a16:creationId xmlns:a16="http://schemas.microsoft.com/office/drawing/2014/main" id="{A03417E2-5A79-F04D-8FCD-8556C2E6AF42}"/>
              </a:ext>
            </a:extLst>
          </p:cNvPr>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DAF1CC3-AA21-684F-9E71-1EFCBAE9908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spTree>
    <p:extLst>
      <p:ext uri="{BB962C8B-B14F-4D97-AF65-F5344CB8AC3E}">
        <p14:creationId xmlns:p14="http://schemas.microsoft.com/office/powerpoint/2010/main" val="1944078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and Heade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3817600" cy="6400800"/>
          </a:xfrm>
        </p:spPr>
        <p:txBody>
          <a:bodyPr anchor="ctr" anchorCtr="0">
            <a:noAutofit/>
          </a:bodyPr>
          <a:lstStyle>
            <a:lvl1pPr marL="0" indent="0" algn="ctr">
              <a:buNone/>
              <a:defRPr baseline="0"/>
            </a:lvl1pPr>
          </a:lstStyle>
          <a:p>
            <a:r>
              <a:rPr lang="en-US" dirty="0"/>
              <a:t>Click to insert photo</a:t>
            </a:r>
          </a:p>
        </p:txBody>
      </p:sp>
      <p:sp>
        <p:nvSpPr>
          <p:cNvPr id="11" name="Title Placeholder 1"/>
          <p:cNvSpPr>
            <a:spLocks noGrp="1"/>
          </p:cNvSpPr>
          <p:nvPr>
            <p:ph type="title" hasCustomPrompt="1"/>
          </p:nvPr>
        </p:nvSpPr>
        <p:spPr>
          <a:xfrm>
            <a:off x="400424" y="6654703"/>
            <a:ext cx="13016751" cy="779320"/>
          </a:xfrm>
          <a:prstGeom prst="rect">
            <a:avLst/>
          </a:prstGeom>
        </p:spPr>
        <p:txBody>
          <a:bodyPr vert="horz" wrap="square" lIns="101858" tIns="50929" rIns="101858" bIns="50929" rtlCol="0" anchor="t" anchorCtr="0">
            <a:spAutoFit/>
          </a:bodyPr>
          <a:lstStyle>
            <a:lvl1pPr>
              <a:defRPr sz="4396"/>
            </a:lvl1pPr>
          </a:lstStyle>
          <a:p>
            <a:r>
              <a:rPr lang="en-US" dirty="0"/>
              <a:t>Headline Copy Here</a:t>
            </a:r>
          </a:p>
        </p:txBody>
      </p:sp>
    </p:spTree>
    <p:extLst>
      <p:ext uri="{BB962C8B-B14F-4D97-AF65-F5344CB8AC3E}">
        <p14:creationId xmlns:p14="http://schemas.microsoft.com/office/powerpoint/2010/main" val="2754593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 Photo">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3817600" cy="7772400"/>
          </a:xfrm>
        </p:spPr>
        <p:txBody>
          <a:bodyPr anchor="ctr" anchorCtr="0">
            <a:noAutofit/>
          </a:bodyPr>
          <a:lstStyle>
            <a:lvl1pPr marL="0" indent="0" algn="ctr">
              <a:buNone/>
              <a:defRPr baseline="0"/>
            </a:lvl1pPr>
          </a:lstStyle>
          <a:p>
            <a:r>
              <a:rPr lang="en-US" dirty="0"/>
              <a:t>Click to insert photo</a:t>
            </a:r>
          </a:p>
        </p:txBody>
      </p:sp>
    </p:spTree>
    <p:extLst>
      <p:ext uri="{BB962C8B-B14F-4D97-AF65-F5344CB8AC3E}">
        <p14:creationId xmlns:p14="http://schemas.microsoft.com/office/powerpoint/2010/main" val="643642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and Content">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9150030" y="2317590"/>
            <a:ext cx="4039498" cy="1286510"/>
          </a:xfrm>
          <a:prstGeom prst="rect">
            <a:avLst/>
          </a:prstGeom>
        </p:spPr>
        <p:txBody>
          <a:bodyPr vert="horz" wrap="square" lIns="101858" tIns="50929" rIns="101858" bIns="50929" rtlCol="0" anchor="t" anchorCtr="0">
            <a:spAutoFit/>
          </a:bodyPr>
          <a:lstStyle>
            <a:lvl1pPr>
              <a:defRPr sz="3846"/>
            </a:lvl1pPr>
          </a:lstStyle>
          <a:p>
            <a:r>
              <a:rPr lang="en-US"/>
              <a:t>Click to edit Master title style</a:t>
            </a:r>
            <a:endParaRPr lang="en-US" dirty="0"/>
          </a:p>
        </p:txBody>
      </p:sp>
      <p:sp>
        <p:nvSpPr>
          <p:cNvPr id="4" name="Text Placeholder 3"/>
          <p:cNvSpPr>
            <a:spLocks noGrp="1"/>
          </p:cNvSpPr>
          <p:nvPr>
            <p:ph type="body" sz="quarter" idx="11"/>
          </p:nvPr>
        </p:nvSpPr>
        <p:spPr>
          <a:xfrm>
            <a:off x="9150030" y="3729514"/>
            <a:ext cx="4039498" cy="468975"/>
          </a:xfrm>
        </p:spPr>
        <p:txBody>
          <a:bodyPr wrap="square">
            <a:spAutoFit/>
          </a:bodyPr>
          <a:lstStyle>
            <a:lvl1pPr marL="0" indent="0" algn="l">
              <a:lnSpc>
                <a:spcPct val="114000"/>
              </a:lnSpc>
              <a:buNone/>
              <a:defRPr>
                <a:solidFill>
                  <a:srgbClr val="092529"/>
                </a:solidFill>
              </a:defRPr>
            </a:lvl1pPr>
          </a:lstStyle>
          <a:p>
            <a:pPr lvl="0"/>
            <a:r>
              <a:rPr lang="en-US"/>
              <a:t>Click to edit Master text styles</a:t>
            </a:r>
          </a:p>
        </p:txBody>
      </p:sp>
      <p:sp>
        <p:nvSpPr>
          <p:cNvPr id="3" name="Chart Placeholder 2"/>
          <p:cNvSpPr>
            <a:spLocks noGrp="1"/>
          </p:cNvSpPr>
          <p:nvPr>
            <p:ph type="chart" sz="quarter" idx="12" hasCustomPrompt="1"/>
          </p:nvPr>
        </p:nvSpPr>
        <p:spPr>
          <a:xfrm>
            <a:off x="1269232" y="1443039"/>
            <a:ext cx="6863004" cy="4996263"/>
          </a:xfrm>
        </p:spPr>
        <p:txBody>
          <a:bodyPr anchor="ctr" anchorCtr="0">
            <a:normAutofit/>
          </a:bodyPr>
          <a:lstStyle>
            <a:lvl1pPr marL="0" indent="0" algn="ctr">
              <a:buNone/>
              <a:defRPr/>
            </a:lvl1pPr>
          </a:lstStyle>
          <a:p>
            <a:r>
              <a:rPr lang="en-US" dirty="0"/>
              <a:t>Click to add chart</a:t>
            </a:r>
          </a:p>
        </p:txBody>
      </p:sp>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187024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1935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Green Dots UnitID">
    <p:bg>
      <p:bgPr>
        <a:solidFill>
          <a:schemeClr val="tx2"/>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29516" r="52955" b="10580"/>
          <a:stretch/>
        </p:blipFill>
        <p:spPr>
          <a:xfrm>
            <a:off x="7816145" y="1"/>
            <a:ext cx="6001456" cy="7772400"/>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16578615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Footer">
    <p:spTree>
      <p:nvGrpSpPr>
        <p:cNvPr id="1" name=""/>
        <p:cNvGrpSpPr/>
        <p:nvPr/>
      </p:nvGrpSpPr>
      <p:grpSpPr>
        <a:xfrm>
          <a:off x="0" y="0"/>
          <a:ext cx="0" cy="0"/>
          <a:chOff x="0" y="0"/>
          <a:chExt cx="0" cy="0"/>
        </a:xfrm>
      </p:grpSpPr>
      <p:grpSp>
        <p:nvGrpSpPr>
          <p:cNvPr id="5" name="Group 4"/>
          <p:cNvGrpSpPr/>
          <p:nvPr userDrawn="1"/>
        </p:nvGrpSpPr>
        <p:grpSpPr>
          <a:xfrm>
            <a:off x="0" y="7372350"/>
            <a:ext cx="13817600" cy="400052"/>
            <a:chOff x="0" y="7372350"/>
            <a:chExt cx="13817600" cy="400052"/>
          </a:xfrm>
        </p:grpSpPr>
        <p:sp>
          <p:nvSpPr>
            <p:cNvPr id="6" name="Rectangle 5"/>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8" name="Rectangle 7"/>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Green">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97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Green Dots">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t="6240" r="31394"/>
          <a:stretch/>
        </p:blipFill>
        <p:spPr>
          <a:xfrm>
            <a:off x="8406691" y="0"/>
            <a:ext cx="5410909" cy="7566210"/>
          </a:xfrm>
          <a:prstGeom prst="rect">
            <a:avLst/>
          </a:prstGeom>
        </p:spPr>
      </p:pic>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spTree>
    <p:extLst>
      <p:ext uri="{BB962C8B-B14F-4D97-AF65-F5344CB8AC3E}">
        <p14:creationId xmlns:p14="http://schemas.microsoft.com/office/powerpoint/2010/main" val="674827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Green Ram">
    <p:bg>
      <p:bgPr>
        <a:solidFill>
          <a:schemeClr val="tx2"/>
        </a:solidFill>
        <a:effectLst/>
      </p:bgPr>
    </p:bg>
    <p:spTree>
      <p:nvGrpSpPr>
        <p:cNvPr id="1" name=""/>
        <p:cNvGrpSpPr/>
        <p:nvPr/>
      </p:nvGrpSpPr>
      <p:grpSpPr>
        <a:xfrm>
          <a:off x="0" y="0"/>
          <a:ext cx="0" cy="0"/>
          <a:chOff x="0" y="0"/>
          <a:chExt cx="0" cy="0"/>
        </a:xfrm>
      </p:grpSpPr>
      <p:sp>
        <p:nvSpPr>
          <p:cNvPr id="11" name="Title 1"/>
          <p:cNvSpPr txBox="1">
            <a:spLocks/>
          </p:cNvSpPr>
          <p:nvPr userDrawn="1"/>
        </p:nvSpPr>
        <p:spPr>
          <a:xfrm>
            <a:off x="729343" y="4199229"/>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bg1"/>
                </a:solidFill>
                <a:latin typeface="Vitesse Light" charset="0"/>
                <a:ea typeface="Vitesse Light" charset="0"/>
                <a:cs typeface="Vitesse Light" charset="0"/>
              </a:rPr>
              <a:t>Thank you</a:t>
            </a:r>
          </a:p>
        </p:txBody>
      </p:sp>
      <p:cxnSp>
        <p:nvCxnSpPr>
          <p:cNvPr id="13" name="Straight Connector 12"/>
          <p:cNvCxnSpPr/>
          <p:nvPr userDrawn="1"/>
        </p:nvCxnSpPr>
        <p:spPr>
          <a:xfrm>
            <a:off x="881743" y="5936778"/>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0"/>
            <a:ext cx="3520440" cy="787424"/>
          </a:xfrm>
          <a:prstGeom prst="rect">
            <a:avLst/>
          </a:prstGeom>
        </p:spPr>
      </p:pic>
      <p:pic>
        <p:nvPicPr>
          <p:cNvPr id="8" name="Picture 7"/>
          <p:cNvPicPr>
            <a:picLocks noChangeAspect="1"/>
          </p:cNvPicPr>
          <p:nvPr userDrawn="1"/>
        </p:nvPicPr>
        <p:blipFill rotWithShape="1">
          <a:blip r:embed="rId3"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White">
    <p:spTree>
      <p:nvGrpSpPr>
        <p:cNvPr id="1" name=""/>
        <p:cNvGrpSpPr/>
        <p:nvPr/>
      </p:nvGrpSpPr>
      <p:grpSpPr>
        <a:xfrm>
          <a:off x="0" y="0"/>
          <a:ext cx="0" cy="0"/>
          <a:chOff x="0" y="0"/>
          <a:chExt cx="0" cy="0"/>
        </a:xfrm>
      </p:grpSpPr>
      <p:sp>
        <p:nvSpPr>
          <p:cNvPr id="5" name="Title 1"/>
          <p:cNvSpPr txBox="1">
            <a:spLocks/>
          </p:cNvSpPr>
          <p:nvPr userDrawn="1"/>
        </p:nvSpPr>
        <p:spPr>
          <a:xfrm>
            <a:off x="729343" y="4198802"/>
            <a:ext cx="12561453" cy="1107996"/>
          </a:xfrm>
          <a:prstGeom prst="rect">
            <a:avLst/>
          </a:prstGeom>
        </p:spPr>
        <p:txBody>
          <a:bodyPr vert="horz" lIns="91440" tIns="91440" rIns="91440" bIns="91440" rtlCol="0" anchor="b" anchorCtr="0">
            <a:spAutoFit/>
          </a:bodyPr>
          <a:lstStyle>
            <a:lvl1pPr algn="l" defTabSz="509292" rtl="0" eaLnBrk="1" latinLnBrk="0" hangingPunct="1">
              <a:spcBef>
                <a:spcPct val="0"/>
              </a:spcBef>
              <a:buNone/>
              <a:defRPr sz="4000" kern="1200">
                <a:solidFill>
                  <a:schemeClr val="tx1"/>
                </a:solidFill>
                <a:latin typeface="Century Gothic" charset="0"/>
                <a:ea typeface="Century Gothic" charset="0"/>
                <a:cs typeface="Century Gothic" charset="0"/>
              </a:defRPr>
            </a:lvl1pPr>
          </a:lstStyle>
          <a:p>
            <a:r>
              <a:rPr lang="en-US" sz="6000" b="0" i="0" dirty="0">
                <a:solidFill>
                  <a:schemeClr val="tx2"/>
                </a:solidFill>
                <a:latin typeface="Vitesse Light" charset="0"/>
                <a:ea typeface="Vitesse Light" charset="0"/>
                <a:cs typeface="Vitesse Light" charset="0"/>
              </a:rPr>
              <a:t>Thank you</a:t>
            </a:r>
          </a:p>
        </p:txBody>
      </p:sp>
      <p:cxnSp>
        <p:nvCxnSpPr>
          <p:cNvPr id="6" name="Straight Connector 5"/>
          <p:cNvCxnSpPr/>
          <p:nvPr userDrawn="1"/>
        </p:nvCxnSpPr>
        <p:spPr>
          <a:xfrm>
            <a:off x="881743" y="5936351"/>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6239" y="6320941"/>
            <a:ext cx="3520440" cy="787423"/>
          </a:xfrm>
          <a:prstGeom prst="rect">
            <a:avLst/>
          </a:prstGeom>
        </p:spPr>
      </p:pic>
    </p:spTree>
    <p:extLst>
      <p:ext uri="{BB962C8B-B14F-4D97-AF65-F5344CB8AC3E}">
        <p14:creationId xmlns:p14="http://schemas.microsoft.com/office/powerpoint/2010/main" val="1303660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53"/>
        <p:cNvGrpSpPr/>
        <p:nvPr/>
      </p:nvGrpSpPr>
      <p:grpSpPr>
        <a:xfrm>
          <a:off x="0" y="0"/>
          <a:ext cx="0" cy="0"/>
          <a:chOff x="0" y="0"/>
          <a:chExt cx="0" cy="0"/>
        </a:xfrm>
      </p:grpSpPr>
      <p:grpSp>
        <p:nvGrpSpPr>
          <p:cNvPr id="54" name="Google Shape;54;p14"/>
          <p:cNvGrpSpPr/>
          <p:nvPr/>
        </p:nvGrpSpPr>
        <p:grpSpPr>
          <a:xfrm>
            <a:off x="0" y="7372875"/>
            <a:ext cx="13849756" cy="400074"/>
            <a:chOff x="0" y="7372350"/>
            <a:chExt cx="13817700" cy="400053"/>
          </a:xfrm>
        </p:grpSpPr>
        <p:sp>
          <p:nvSpPr>
            <p:cNvPr id="55" name="Google Shape;55;p14"/>
            <p:cNvSpPr/>
            <p:nvPr/>
          </p:nvSpPr>
          <p:spPr>
            <a:xfrm>
              <a:off x="0" y="7372350"/>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6" name="Google Shape;56;p14"/>
            <p:cNvPicPr preferRelativeResize="0"/>
            <p:nvPr/>
          </p:nvPicPr>
          <p:blipFill rotWithShape="1">
            <a:blip r:embed="rId2">
              <a:alphaModFix/>
            </a:blip>
            <a:srcRect/>
            <a:stretch/>
          </p:blipFill>
          <p:spPr>
            <a:xfrm>
              <a:off x="152257" y="7372351"/>
              <a:ext cx="1788558" cy="400050"/>
            </a:xfrm>
            <a:prstGeom prst="rect">
              <a:avLst/>
            </a:prstGeom>
            <a:noFill/>
            <a:ln>
              <a:noFill/>
            </a:ln>
          </p:spPr>
        </p:pic>
        <p:sp>
          <p:nvSpPr>
            <p:cNvPr id="57" name="Google Shape;57;p14"/>
            <p:cNvSpPr/>
            <p:nvPr/>
          </p:nvSpPr>
          <p:spPr>
            <a:xfrm>
              <a:off x="0" y="7372351"/>
              <a:ext cx="13817700" cy="399900"/>
            </a:xfrm>
            <a:prstGeom prst="rect">
              <a:avLst/>
            </a:prstGeom>
            <a:solidFill>
              <a:schemeClr val="dk2"/>
            </a:solidFill>
            <a:ln>
              <a:noFill/>
            </a:ln>
          </p:spPr>
          <p:txBody>
            <a:bodyPr spcFirstLastPara="1" wrap="square" lIns="60500" tIns="30250" rIns="60500" bIns="30250" anchor="ctr" anchorCtr="0">
              <a:noAutofit/>
            </a:bodyPr>
            <a:lstStyle/>
            <a:p>
              <a:pPr marL="0" marR="0" lvl="0" indent="0" algn="ctr" rtl="0">
                <a:spcBef>
                  <a:spcPts val="0"/>
                </a:spcBef>
                <a:spcAft>
                  <a:spcPts val="0"/>
                </a:spcAft>
                <a:buNone/>
              </a:pPr>
              <a:endParaRPr sz="1964" b="0" i="0" u="none" strike="noStrike" cap="none" dirty="0">
                <a:solidFill>
                  <a:schemeClr val="lt1"/>
                </a:solidFill>
                <a:latin typeface="Arial"/>
                <a:ea typeface="Arial"/>
                <a:cs typeface="Arial"/>
                <a:sym typeface="Arial"/>
              </a:endParaRPr>
            </a:p>
          </p:txBody>
        </p:sp>
        <p:pic>
          <p:nvPicPr>
            <p:cNvPr id="58" name="Google Shape;58;p14"/>
            <p:cNvPicPr preferRelativeResize="0"/>
            <p:nvPr/>
          </p:nvPicPr>
          <p:blipFill rotWithShape="1">
            <a:blip r:embed="rId2">
              <a:alphaModFix/>
            </a:blip>
            <a:srcRect/>
            <a:stretch/>
          </p:blipFill>
          <p:spPr>
            <a:xfrm>
              <a:off x="152257" y="7372352"/>
              <a:ext cx="1788558" cy="400050"/>
            </a:xfrm>
            <a:prstGeom prst="rect">
              <a:avLst/>
            </a:prstGeom>
            <a:noFill/>
            <a:ln>
              <a:noFill/>
            </a:ln>
          </p:spPr>
        </p:pic>
      </p:grpSp>
      <p:sp>
        <p:nvSpPr>
          <p:cNvPr id="59" name="Google Shape;59;p14"/>
          <p:cNvSpPr txBox="1">
            <a:spLocks noGrp="1"/>
          </p:cNvSpPr>
          <p:nvPr>
            <p:ph type="title"/>
          </p:nvPr>
        </p:nvSpPr>
        <p:spPr>
          <a:xfrm>
            <a:off x="628075" y="905258"/>
            <a:ext cx="12561413" cy="1015467"/>
          </a:xfrm>
          <a:prstGeom prst="rect">
            <a:avLst/>
          </a:prstGeom>
          <a:noFill/>
          <a:ln>
            <a:noFill/>
          </a:ln>
        </p:spPr>
        <p:txBody>
          <a:bodyPr spcFirstLastPara="1" wrap="square" lIns="60500" tIns="60500" rIns="60500" bIns="60500" anchor="b" anchorCtr="0">
            <a:noAutofit/>
          </a:bodyPr>
          <a:lstStyle>
            <a:lvl1pPr marR="0" lvl="0" algn="l" rtl="0">
              <a:spcBef>
                <a:spcPts val="0"/>
              </a:spcBef>
              <a:spcAft>
                <a:spcPts val="0"/>
              </a:spcAft>
              <a:buClr>
                <a:schemeClr val="dk2"/>
              </a:buClr>
              <a:buSzPts val="3600"/>
              <a:buFont typeface="Arial"/>
              <a:buNone/>
              <a:defRPr sz="5440" b="0" i="0" u="none" strike="noStrike" cap="none">
                <a:solidFill>
                  <a:schemeClr val="dk2"/>
                </a:solidFill>
                <a:latin typeface="Arial"/>
                <a:ea typeface="Arial"/>
                <a:cs typeface="Arial"/>
                <a:sym typeface="Arial"/>
              </a:defRPr>
            </a:lvl1pPr>
            <a:lvl2pPr lvl="1" rtl="0">
              <a:spcBef>
                <a:spcPts val="0"/>
              </a:spcBef>
              <a:spcAft>
                <a:spcPts val="0"/>
              </a:spcAft>
              <a:buSzPts val="900"/>
              <a:buNone/>
              <a:defRPr sz="1813"/>
            </a:lvl2pPr>
            <a:lvl3pPr lvl="2" rtl="0">
              <a:spcBef>
                <a:spcPts val="0"/>
              </a:spcBef>
              <a:spcAft>
                <a:spcPts val="0"/>
              </a:spcAft>
              <a:buSzPts val="900"/>
              <a:buNone/>
              <a:defRPr sz="1813"/>
            </a:lvl3pPr>
            <a:lvl4pPr lvl="3" rtl="0">
              <a:spcBef>
                <a:spcPts val="0"/>
              </a:spcBef>
              <a:spcAft>
                <a:spcPts val="0"/>
              </a:spcAft>
              <a:buSzPts val="900"/>
              <a:buNone/>
              <a:defRPr sz="1813"/>
            </a:lvl4pPr>
            <a:lvl5pPr lvl="4" rtl="0">
              <a:spcBef>
                <a:spcPts val="0"/>
              </a:spcBef>
              <a:spcAft>
                <a:spcPts val="0"/>
              </a:spcAft>
              <a:buSzPts val="900"/>
              <a:buNone/>
              <a:defRPr sz="1813"/>
            </a:lvl5pPr>
            <a:lvl6pPr lvl="5" rtl="0">
              <a:spcBef>
                <a:spcPts val="0"/>
              </a:spcBef>
              <a:spcAft>
                <a:spcPts val="0"/>
              </a:spcAft>
              <a:buSzPts val="900"/>
              <a:buNone/>
              <a:defRPr sz="1813"/>
            </a:lvl6pPr>
            <a:lvl7pPr lvl="6" rtl="0">
              <a:spcBef>
                <a:spcPts val="0"/>
              </a:spcBef>
              <a:spcAft>
                <a:spcPts val="0"/>
              </a:spcAft>
              <a:buSzPts val="900"/>
              <a:buNone/>
              <a:defRPr sz="1813"/>
            </a:lvl7pPr>
            <a:lvl8pPr lvl="7" rtl="0">
              <a:spcBef>
                <a:spcPts val="0"/>
              </a:spcBef>
              <a:spcAft>
                <a:spcPts val="0"/>
              </a:spcAft>
              <a:buSzPts val="900"/>
              <a:buNone/>
              <a:defRPr sz="1813"/>
            </a:lvl8pPr>
            <a:lvl9pPr lvl="8" rtl="0">
              <a:spcBef>
                <a:spcPts val="0"/>
              </a:spcBef>
              <a:spcAft>
                <a:spcPts val="0"/>
              </a:spcAft>
              <a:buSzPts val="900"/>
              <a:buNone/>
              <a:defRPr sz="1813"/>
            </a:lvl9pPr>
          </a:lstStyle>
          <a:p>
            <a:endParaRPr/>
          </a:p>
        </p:txBody>
      </p:sp>
      <p:sp>
        <p:nvSpPr>
          <p:cNvPr id="60" name="Google Shape;60;p14"/>
          <p:cNvSpPr txBox="1">
            <a:spLocks noGrp="1"/>
          </p:cNvSpPr>
          <p:nvPr>
            <p:ph type="body" idx="1"/>
          </p:nvPr>
        </p:nvSpPr>
        <p:spPr>
          <a:xfrm>
            <a:off x="628075" y="2487883"/>
            <a:ext cx="12561413" cy="2015520"/>
          </a:xfrm>
          <a:prstGeom prst="rect">
            <a:avLst/>
          </a:prstGeom>
          <a:noFill/>
          <a:ln>
            <a:noFill/>
          </a:ln>
        </p:spPr>
        <p:txBody>
          <a:bodyPr spcFirstLastPara="1" wrap="square" lIns="60500" tIns="60500" rIns="60500" bIns="60500" anchor="t" anchorCtr="0">
            <a:noAutofit/>
          </a:bodyPr>
          <a:lstStyle>
            <a:lvl1pPr marL="690875" marR="0" lvl="0" indent="-460583" algn="l" rtl="0">
              <a:lnSpc>
                <a:spcPct val="120000"/>
              </a:lnSpc>
              <a:spcBef>
                <a:spcPts val="604"/>
              </a:spcBef>
              <a:spcAft>
                <a:spcPts val="0"/>
              </a:spcAft>
              <a:buClr>
                <a:srgbClr val="000000"/>
              </a:buClr>
              <a:buSzPts val="1200"/>
              <a:buFont typeface="Arial"/>
              <a:buChar char="•"/>
              <a:defRPr sz="1813" b="0" i="0" u="none" strike="noStrike" cap="none">
                <a:solidFill>
                  <a:srgbClr val="000000"/>
                </a:solidFill>
                <a:latin typeface="Proxima Nova"/>
                <a:ea typeface="Proxima Nova"/>
                <a:cs typeface="Proxima Nova"/>
                <a:sym typeface="Proxima Nova"/>
              </a:defRPr>
            </a:lvl1pPr>
            <a:lvl2pPr marL="1381750" marR="0" lvl="1"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2pPr>
            <a:lvl3pPr marL="2072625" marR="0" lvl="2"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3pPr>
            <a:lvl4pPr marL="2763500" marR="0" lvl="3" indent="-450988" algn="l" rtl="0">
              <a:lnSpc>
                <a:spcPct val="120000"/>
              </a:lnSpc>
              <a:spcBef>
                <a:spcPts val="604"/>
              </a:spcBef>
              <a:spcAft>
                <a:spcPts val="0"/>
              </a:spcAft>
              <a:buClr>
                <a:srgbClr val="000000"/>
              </a:buClr>
              <a:buSzPts val="1100"/>
              <a:buFont typeface="Arial"/>
              <a:buChar char="–"/>
              <a:defRPr sz="1662" b="0" i="0" u="none" strike="noStrike" cap="none">
                <a:solidFill>
                  <a:srgbClr val="000000"/>
                </a:solidFill>
                <a:latin typeface="Proxima Nova"/>
                <a:ea typeface="Proxima Nova"/>
                <a:cs typeface="Proxima Nova"/>
                <a:sym typeface="Proxima Nova"/>
              </a:defRPr>
            </a:lvl4pPr>
            <a:lvl5pPr marL="3454375" marR="0" lvl="4" indent="-450988" algn="l" rtl="0">
              <a:spcBef>
                <a:spcPts val="604"/>
              </a:spcBef>
              <a:spcAft>
                <a:spcPts val="0"/>
              </a:spcAft>
              <a:buClr>
                <a:srgbClr val="000000"/>
              </a:buClr>
              <a:buSzPts val="1100"/>
              <a:buFont typeface="Arial"/>
              <a:buChar char="»"/>
              <a:defRPr sz="1662" b="0" i="0" u="none" strike="noStrike" cap="none">
                <a:solidFill>
                  <a:srgbClr val="000000"/>
                </a:solidFill>
                <a:latin typeface="Source Sans Pro"/>
                <a:ea typeface="Source Sans Pro"/>
                <a:cs typeface="Source Sans Pro"/>
                <a:sym typeface="Source Sans Pro"/>
              </a:defRPr>
            </a:lvl5pPr>
            <a:lvl6pPr marL="4145250" marR="0" lvl="5"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6pPr>
            <a:lvl7pPr marL="4836124" marR="0" lvl="6"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7pPr>
            <a:lvl8pPr marL="5526999" marR="0" lvl="7"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8pPr>
            <a:lvl9pPr marL="6217874" marR="0" lvl="8" indent="-537347" algn="l" rtl="0">
              <a:spcBef>
                <a:spcPts val="604"/>
              </a:spcBef>
              <a:spcAft>
                <a:spcPts val="0"/>
              </a:spcAft>
              <a:buClr>
                <a:srgbClr val="000000"/>
              </a:buClr>
              <a:buSzPts val="2000"/>
              <a:buFont typeface="Arial"/>
              <a:buChar char="•"/>
              <a:defRPr sz="3022"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44068698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Green Ram CSU">
    <p:bg>
      <p:bgPr>
        <a:solidFill>
          <a:schemeClr val="tx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54872" y="6722002"/>
            <a:ext cx="3562728" cy="796883"/>
          </a:xfrm>
          <a:prstGeom prst="rect">
            <a:avLst/>
          </a:prstGeom>
        </p:spPr>
      </p:pic>
      <p:sp>
        <p:nvSpPr>
          <p:cNvPr id="9" name="TextBox 8">
            <a:extLst>
              <a:ext uri="{FF2B5EF4-FFF2-40B4-BE49-F238E27FC236}">
                <a16:creationId xmlns:a16="http://schemas.microsoft.com/office/drawing/2014/main" id="{518974DB-51D0-2C49-9088-48CE2D84AB1C}"/>
              </a:ext>
            </a:extLst>
          </p:cNvPr>
          <p:cNvSpPr txBox="1"/>
          <p:nvPr userDrawn="1"/>
        </p:nvSpPr>
        <p:spPr>
          <a:xfrm>
            <a:off x="11146797" y="7241886"/>
            <a:ext cx="2497873" cy="276999"/>
          </a:xfrm>
          <a:prstGeom prst="rect">
            <a:avLst/>
          </a:prstGeom>
          <a:noFill/>
        </p:spPr>
        <p:txBody>
          <a:bodyPr wrap="square" rtlCol="0">
            <a:spAutoFit/>
          </a:bodyPr>
          <a:lstStyle/>
          <a:p>
            <a:r>
              <a:rPr lang="en-US" sz="1200" dirty="0">
                <a:solidFill>
                  <a:srgbClr val="7F7F7F"/>
                </a:solidFill>
              </a:rPr>
              <a:t>Department of Computer Science</a:t>
            </a:r>
          </a:p>
        </p:txBody>
      </p:sp>
      <p:sp>
        <p:nvSpPr>
          <p:cNvPr id="11" name="Rectangle 10">
            <a:extLst>
              <a:ext uri="{FF2B5EF4-FFF2-40B4-BE49-F238E27FC236}">
                <a16:creationId xmlns:a16="http://schemas.microsoft.com/office/drawing/2014/main" id="{F621E987-BD36-AF48-B11C-CC4BAD65092F}"/>
              </a:ext>
            </a:extLst>
          </p:cNvPr>
          <p:cNvSpPr/>
          <p:nvPr userDrawn="1"/>
        </p:nvSpPr>
        <p:spPr>
          <a:xfrm>
            <a:off x="10344104" y="7571897"/>
            <a:ext cx="3562728" cy="215444"/>
          </a:xfrm>
          <a:prstGeom prst="rect">
            <a:avLst/>
          </a:prstGeom>
        </p:spPr>
        <p:txBody>
          <a:bodyPr wrap="square">
            <a:spAutoFit/>
          </a:bodyPr>
          <a:lstStyle/>
          <a:p>
            <a:pPr algn="ctr" rtl="0">
              <a:spcBef>
                <a:spcPts val="0"/>
              </a:spcBef>
              <a:spcAft>
                <a:spcPts val="0"/>
              </a:spcAft>
            </a:pPr>
            <a:r>
              <a:rPr lang="en-US" sz="800" b="0" i="0" u="none" strike="noStrike" dirty="0">
                <a:solidFill>
                  <a:srgbClr val="7F7F7F"/>
                </a:solidFill>
                <a:effectLst/>
                <a:latin typeface="Proxima Nova"/>
              </a:rPr>
              <a:t>Slides Originally Created by Albert Lionelle (</a:t>
            </a:r>
            <a:r>
              <a:rPr lang="en-US" sz="800" b="0" i="0" u="none" strike="noStrike" dirty="0" err="1">
                <a:solidFill>
                  <a:srgbClr val="7F7F7F"/>
                </a:solidFill>
                <a:effectLst/>
                <a:latin typeface="Proxima Nova"/>
              </a:rPr>
              <a:t>Albert.Lionelle@colostate.edu</a:t>
            </a:r>
            <a:r>
              <a:rPr lang="en-US" sz="800" b="0" i="0" u="none" strike="noStrike" dirty="0">
                <a:solidFill>
                  <a:srgbClr val="7F7F7F"/>
                </a:solidFill>
                <a:effectLst/>
                <a:latin typeface="Proxima Nova"/>
              </a:rPr>
              <a:t>)</a:t>
            </a:r>
            <a:endParaRPr lang="en-US" sz="800" b="0" dirty="0">
              <a:solidFill>
                <a:srgbClr val="7F7F7F"/>
              </a:solidFill>
              <a:effectLst/>
            </a:endParaRP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Green Ram UnitID">
    <p:bg>
      <p:bgPr>
        <a:solidFill>
          <a:schemeClr val="tx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hqprint">
            <a:alphaModFix amt="8000"/>
            <a:extLst>
              <a:ext uri="{28A0092B-C50C-407E-A947-70E740481C1C}">
                <a14:useLocalDpi xmlns:a14="http://schemas.microsoft.com/office/drawing/2010/main"/>
              </a:ext>
            </a:extLst>
          </a:blip>
          <a:srcRect t="14710" r="30639" b="6933"/>
          <a:stretch/>
        </p:blipFill>
        <p:spPr>
          <a:xfrm>
            <a:off x="6937515" y="-1"/>
            <a:ext cx="6880085" cy="7772401"/>
          </a:xfrm>
          <a:prstGeom prst="rect">
            <a:avLst/>
          </a:prstGeom>
        </p:spPr>
      </p:pic>
      <p:sp>
        <p:nvSpPr>
          <p:cNvPr id="4" name="Text Placeholder 8"/>
          <p:cNvSpPr>
            <a:spLocks noGrp="1"/>
          </p:cNvSpPr>
          <p:nvPr>
            <p:ph type="body" sz="quarter" idx="11"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bg1"/>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0" name="Text Placeholder 10"/>
          <p:cNvSpPr>
            <a:spLocks noGrp="1"/>
          </p:cNvSpPr>
          <p:nvPr>
            <p:ph type="body" sz="quarter" idx="12" hasCustomPrompt="1"/>
          </p:nvPr>
        </p:nvSpPr>
        <p:spPr>
          <a:xfrm>
            <a:off x="628074" y="5369311"/>
            <a:ext cx="12561452" cy="472185"/>
          </a:xfrm>
        </p:spPr>
        <p:txBody>
          <a:bodyPr>
            <a:spAutoFit/>
          </a:bodyPr>
          <a:lstStyle>
            <a:lvl1pPr marL="0" indent="0">
              <a:buNone/>
              <a:defRPr sz="1600">
                <a:solidFill>
                  <a:schemeClr val="bg1"/>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3" name="Straight Connector 2"/>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13" hasCustomPrompt="1"/>
          </p:nvPr>
        </p:nvSpPr>
        <p:spPr>
          <a:xfrm>
            <a:off x="9986681" y="6869532"/>
            <a:ext cx="3202843" cy="512064"/>
          </a:xfrm>
        </p:spPr>
        <p:txBody>
          <a:bodyPr anchor="ctr" anchorCtr="0">
            <a:noAutofit/>
          </a:bodyPr>
          <a:lstStyle>
            <a:lvl1pPr marL="0" indent="0" algn="ctr">
              <a:buNone/>
              <a:defRPr sz="1600" baseline="0">
                <a:solidFill>
                  <a:schemeClr val="bg1"/>
                </a:solidFill>
              </a:defRPr>
            </a:lvl1pPr>
          </a:lstStyle>
          <a:p>
            <a:r>
              <a:rPr lang="en-US" dirty="0"/>
              <a:t>Insert Unit Identifier here (.</a:t>
            </a:r>
            <a:r>
              <a:rPr lang="en-US" dirty="0" err="1"/>
              <a:t>png</a:t>
            </a:r>
            <a:r>
              <a:rPr lang="en-US" dirty="0"/>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White CSU">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27882" y="6733969"/>
            <a:ext cx="3520440" cy="787423"/>
          </a:xfrm>
          <a:prstGeom prst="rect">
            <a:avLst/>
          </a:prstGeom>
        </p:spPr>
      </p:pic>
    </p:spTree>
    <p:extLst>
      <p:ext uri="{BB962C8B-B14F-4D97-AF65-F5344CB8AC3E}">
        <p14:creationId xmlns:p14="http://schemas.microsoft.com/office/powerpoint/2010/main" val="935655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hite UnitID">
    <p:spTree>
      <p:nvGrpSpPr>
        <p:cNvPr id="1" name=""/>
        <p:cNvGrpSpPr/>
        <p:nvPr/>
      </p:nvGrpSpPr>
      <p:grpSpPr>
        <a:xfrm>
          <a:off x="0" y="0"/>
          <a:ext cx="0" cy="0"/>
          <a:chOff x="0" y="0"/>
          <a:chExt cx="0" cy="0"/>
        </a:xfrm>
      </p:grpSpPr>
      <p:sp>
        <p:nvSpPr>
          <p:cNvPr id="2" name="TextBox 1"/>
          <p:cNvSpPr txBox="1"/>
          <p:nvPr userDrawn="1"/>
        </p:nvSpPr>
        <p:spPr>
          <a:xfrm>
            <a:off x="-1349192" y="1236134"/>
            <a:ext cx="184731" cy="515077"/>
          </a:xfrm>
          <a:prstGeom prst="rect">
            <a:avLst/>
          </a:prstGeom>
          <a:noFill/>
        </p:spPr>
        <p:txBody>
          <a:bodyPr wrap="none" rtlCol="0">
            <a:spAutoFit/>
          </a:bodyPr>
          <a:lstStyle/>
          <a:p>
            <a:endParaRPr lang="en-US" sz="2747" dirty="0"/>
          </a:p>
        </p:txBody>
      </p:sp>
      <p:sp>
        <p:nvSpPr>
          <p:cNvPr id="3" name="TextBox 2"/>
          <p:cNvSpPr txBox="1"/>
          <p:nvPr userDrawn="1"/>
        </p:nvSpPr>
        <p:spPr>
          <a:xfrm>
            <a:off x="-2093575" y="-474133"/>
            <a:ext cx="184731" cy="515077"/>
          </a:xfrm>
          <a:prstGeom prst="rect">
            <a:avLst/>
          </a:prstGeom>
          <a:noFill/>
        </p:spPr>
        <p:txBody>
          <a:bodyPr wrap="none" rtlCol="0">
            <a:spAutoFit/>
          </a:bodyPr>
          <a:lstStyle/>
          <a:p>
            <a:endParaRPr lang="en-US" sz="2747" dirty="0"/>
          </a:p>
        </p:txBody>
      </p:sp>
      <p:sp>
        <p:nvSpPr>
          <p:cNvPr id="5" name="TextBox 4"/>
          <p:cNvSpPr txBox="1"/>
          <p:nvPr userDrawn="1"/>
        </p:nvSpPr>
        <p:spPr>
          <a:xfrm>
            <a:off x="-2186621" y="-795867"/>
            <a:ext cx="184731" cy="515077"/>
          </a:xfrm>
          <a:prstGeom prst="rect">
            <a:avLst/>
          </a:prstGeom>
          <a:noFill/>
        </p:spPr>
        <p:txBody>
          <a:bodyPr wrap="none" rtlCol="0">
            <a:spAutoFit/>
          </a:bodyPr>
          <a:lstStyle/>
          <a:p>
            <a:endParaRPr lang="en-US" sz="2747" dirty="0"/>
          </a:p>
        </p:txBody>
      </p:sp>
      <p:sp>
        <p:nvSpPr>
          <p:cNvPr id="10" name="Text Placeholder 8"/>
          <p:cNvSpPr>
            <a:spLocks noGrp="1"/>
          </p:cNvSpPr>
          <p:nvPr>
            <p:ph type="body" sz="quarter" idx="13" hasCustomPrompt="1"/>
          </p:nvPr>
        </p:nvSpPr>
        <p:spPr>
          <a:xfrm>
            <a:off x="628075" y="2695562"/>
            <a:ext cx="12561453" cy="2031325"/>
          </a:xfrm>
        </p:spPr>
        <p:txBody>
          <a:bodyPr anchor="t" anchorCtr="0">
            <a:spAutoFit/>
          </a:bodyPr>
          <a:lstStyle>
            <a:lvl1pPr marL="0" indent="0">
              <a:lnSpc>
                <a:spcPct val="100000"/>
              </a:lnSpc>
              <a:spcBef>
                <a:spcPts val="0"/>
              </a:spcBef>
              <a:spcAft>
                <a:spcPts val="0"/>
              </a:spcAft>
              <a:buNone/>
              <a:defRPr sz="6000" b="0" i="0">
                <a:solidFill>
                  <a:schemeClr val="tx2"/>
                </a:solidFill>
                <a:latin typeface="Vitesse Light" charset="0"/>
                <a:ea typeface="Vitesse Light" charset="0"/>
                <a:cs typeface="Vitesse Light" charset="0"/>
              </a:defRPr>
            </a:lvl1pPr>
            <a:lvl2pPr marL="699614" indent="0">
              <a:buNone/>
              <a:defRPr sz="5495">
                <a:solidFill>
                  <a:schemeClr val="bg1"/>
                </a:solidFill>
                <a:latin typeface="+mj-lt"/>
              </a:defRPr>
            </a:lvl2pPr>
            <a:lvl3pPr marL="1399233" indent="0">
              <a:buNone/>
              <a:defRPr sz="5495">
                <a:solidFill>
                  <a:schemeClr val="bg1"/>
                </a:solidFill>
                <a:latin typeface="+mj-lt"/>
              </a:defRPr>
            </a:lvl3pPr>
            <a:lvl4pPr marL="2098847" indent="0">
              <a:buNone/>
              <a:defRPr sz="5495">
                <a:solidFill>
                  <a:schemeClr val="bg1"/>
                </a:solidFill>
                <a:latin typeface="+mj-lt"/>
              </a:defRPr>
            </a:lvl4pPr>
            <a:lvl5pPr marL="2798465" indent="0">
              <a:buNone/>
              <a:defRPr sz="5495">
                <a:solidFill>
                  <a:schemeClr val="bg1"/>
                </a:solidFill>
                <a:latin typeface="+mj-lt"/>
              </a:defRPr>
            </a:lvl5pPr>
          </a:lstStyle>
          <a:p>
            <a:pPr lvl="0"/>
            <a:r>
              <a:rPr lang="en-US" dirty="0"/>
              <a:t>Title of Presentation </a:t>
            </a:r>
            <a:br>
              <a:rPr lang="en-US" dirty="0"/>
            </a:br>
            <a:r>
              <a:rPr lang="en-US" dirty="0"/>
              <a:t>Goes Here</a:t>
            </a:r>
          </a:p>
        </p:txBody>
      </p:sp>
      <p:sp>
        <p:nvSpPr>
          <p:cNvPr id="12" name="Text Placeholder 10"/>
          <p:cNvSpPr>
            <a:spLocks noGrp="1"/>
          </p:cNvSpPr>
          <p:nvPr>
            <p:ph type="body" sz="quarter" idx="14" hasCustomPrompt="1"/>
          </p:nvPr>
        </p:nvSpPr>
        <p:spPr>
          <a:xfrm>
            <a:off x="628074" y="5369311"/>
            <a:ext cx="12561452" cy="480131"/>
          </a:xfrm>
        </p:spPr>
        <p:txBody>
          <a:bodyPr>
            <a:spAutoFit/>
          </a:bodyPr>
          <a:lstStyle>
            <a:lvl1pPr marL="0" indent="0">
              <a:buNone/>
              <a:defRPr sz="1600">
                <a:solidFill>
                  <a:schemeClr val="tx2"/>
                </a:solidFill>
              </a:defRPr>
            </a:lvl1pPr>
            <a:lvl2pPr marL="699614" indent="0">
              <a:buNone/>
              <a:defRPr/>
            </a:lvl2pPr>
            <a:lvl3pPr marL="1399233" indent="0">
              <a:buNone/>
              <a:defRPr/>
            </a:lvl3pPr>
            <a:lvl4pPr marL="2098847" indent="0">
              <a:buNone/>
              <a:defRPr/>
            </a:lvl4pPr>
            <a:lvl5pPr marL="2798465" indent="0">
              <a:buNone/>
              <a:defRPr/>
            </a:lvl5pPr>
          </a:lstStyle>
          <a:p>
            <a:pPr lvl="0"/>
            <a:r>
              <a:rPr lang="en-US" dirty="0" err="1"/>
              <a:t>Subheadline</a:t>
            </a:r>
            <a:r>
              <a:rPr lang="en-US" dirty="0"/>
              <a:t>, name or date goes here</a:t>
            </a:r>
          </a:p>
        </p:txBody>
      </p:sp>
      <p:cxnSp>
        <p:nvCxnSpPr>
          <p:cNvPr id="15" name="Straight Connector 14"/>
          <p:cNvCxnSpPr/>
          <p:nvPr userDrawn="1"/>
        </p:nvCxnSpPr>
        <p:spPr>
          <a:xfrm>
            <a:off x="729343" y="5122227"/>
            <a:ext cx="911198" cy="0"/>
          </a:xfrm>
          <a:prstGeom prst="line">
            <a:avLst/>
          </a:prstGeom>
          <a:ln w="285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Picture Placeholder 4"/>
          <p:cNvSpPr>
            <a:spLocks noGrp="1"/>
          </p:cNvSpPr>
          <p:nvPr>
            <p:ph type="pic" sz="quarter" idx="15" hasCustomPrompt="1"/>
          </p:nvPr>
        </p:nvSpPr>
        <p:spPr>
          <a:xfrm>
            <a:off x="9986681" y="6869532"/>
            <a:ext cx="3202843" cy="512064"/>
          </a:xfrm>
        </p:spPr>
        <p:txBody>
          <a:bodyPr anchor="ctr" anchorCtr="0">
            <a:noAutofit/>
          </a:bodyPr>
          <a:lstStyle>
            <a:lvl1pPr marL="0" indent="0" algn="ctr">
              <a:buNone/>
              <a:defRPr sz="1600" baseline="0">
                <a:solidFill>
                  <a:schemeClr val="tx1">
                    <a:lumMod val="60000"/>
                    <a:lumOff val="40000"/>
                  </a:schemeClr>
                </a:solidFill>
              </a:defRPr>
            </a:lvl1pPr>
          </a:lstStyle>
          <a:p>
            <a:r>
              <a:rPr lang="en-US" dirty="0"/>
              <a:t>Insert Unit Identifier here (.</a:t>
            </a:r>
            <a:r>
              <a:rPr lang="en-US" dirty="0" err="1"/>
              <a:t>png</a:t>
            </a:r>
            <a:r>
              <a:rPr lang="en-US" dirty="0"/>
              <a:t>)</a:t>
            </a:r>
          </a:p>
        </p:txBody>
      </p:sp>
    </p:spTree>
    <p:extLst>
      <p:ext uri="{BB962C8B-B14F-4D97-AF65-F5344CB8AC3E}">
        <p14:creationId xmlns:p14="http://schemas.microsoft.com/office/powerpoint/2010/main" val="80730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628075" y="4480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25" name="Text Placeholder 24"/>
          <p:cNvSpPr>
            <a:spLocks noGrp="1"/>
          </p:cNvSpPr>
          <p:nvPr>
            <p:ph type="body" sz="quarter" idx="10"/>
          </p:nvPr>
        </p:nvSpPr>
        <p:spPr>
          <a:xfrm>
            <a:off x="628075" y="1776683"/>
            <a:ext cx="12561453" cy="2015552"/>
          </a:xfrm>
        </p:spPr>
        <p:txBody>
          <a:bodyPr>
            <a:spAutoFit/>
          </a:bodyPr>
          <a:lstStyle>
            <a:lvl1pPr>
              <a:defRPr>
                <a:solidFill>
                  <a:srgbClr val="092529"/>
                </a:solidFill>
              </a:defRPr>
            </a:lvl1pPr>
            <a:lvl2pPr>
              <a:defRPr>
                <a:solidFill>
                  <a:srgbClr val="092529"/>
                </a:solidFill>
              </a:defRPr>
            </a:lvl2pPr>
            <a:lvl3pPr>
              <a:defRPr>
                <a:solidFill>
                  <a:srgbClr val="092529"/>
                </a:solidFill>
              </a:defRPr>
            </a:lvl3pPr>
            <a:lvl4pPr>
              <a:defRPr>
                <a:solidFill>
                  <a:srgbClr val="092529"/>
                </a:solidFill>
              </a:defRPr>
            </a:lvl4pPr>
            <a:lvl5pPr>
              <a:defRPr>
                <a:solidFill>
                  <a:srgbClr val="092529"/>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 name="Group 3"/>
          <p:cNvGrpSpPr/>
          <p:nvPr userDrawn="1"/>
        </p:nvGrpSpPr>
        <p:grpSpPr>
          <a:xfrm>
            <a:off x="0" y="7372350"/>
            <a:ext cx="13817600" cy="400052"/>
            <a:chOff x="0" y="7372350"/>
            <a:chExt cx="13817600" cy="400052"/>
          </a:xfrm>
        </p:grpSpPr>
        <p:sp>
          <p:nvSpPr>
            <p:cNvPr id="2" name="Rectangle 1"/>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7" name="Rectangle 6"/>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592410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0" name="Title Placeholder 1"/>
          <p:cNvSpPr>
            <a:spLocks noGrp="1"/>
          </p:cNvSpPr>
          <p:nvPr>
            <p:ph type="title"/>
          </p:nvPr>
        </p:nvSpPr>
        <p:spPr>
          <a:xfrm>
            <a:off x="628073" y="511559"/>
            <a:ext cx="12561453" cy="1015663"/>
          </a:xfrm>
          <a:prstGeom prst="rect">
            <a:avLst/>
          </a:prstGeom>
        </p:spPr>
        <p:txBody>
          <a:bodyPr vert="horz" lIns="91440" tIns="91440" rIns="91440" bIns="91440" rtlCol="0" anchor="b" anchorCtr="0">
            <a:spAutoFit/>
          </a:bodyPr>
          <a:lstStyle/>
          <a:p>
            <a:r>
              <a:rPr lang="en-US"/>
              <a:t>Click to edit Master title style</a:t>
            </a:r>
            <a:endParaRPr lang="en-US" dirty="0"/>
          </a:p>
        </p:txBody>
      </p:sp>
      <p:grpSp>
        <p:nvGrpSpPr>
          <p:cNvPr id="6" name="Group 5"/>
          <p:cNvGrpSpPr/>
          <p:nvPr userDrawn="1"/>
        </p:nvGrpSpPr>
        <p:grpSpPr>
          <a:xfrm>
            <a:off x="0" y="7372350"/>
            <a:ext cx="13817600" cy="400052"/>
            <a:chOff x="0" y="7372350"/>
            <a:chExt cx="13817600" cy="400052"/>
          </a:xfrm>
        </p:grpSpPr>
        <p:sp>
          <p:nvSpPr>
            <p:cNvPr id="7" name="Rectangle 6"/>
            <p:cNvSpPr/>
            <p:nvPr userDrawn="1"/>
          </p:nvSpPr>
          <p:spPr>
            <a:xfrm>
              <a:off x="0" y="7372350"/>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1"/>
              <a:ext cx="1788557" cy="400050"/>
            </a:xfrm>
            <a:prstGeom prst="rect">
              <a:avLst/>
            </a:prstGeom>
          </p:spPr>
        </p:pic>
        <p:sp>
          <p:nvSpPr>
            <p:cNvPr id="9" name="Rectangle 8"/>
            <p:cNvSpPr/>
            <p:nvPr userDrawn="1"/>
          </p:nvSpPr>
          <p:spPr>
            <a:xfrm>
              <a:off x="0" y="7372351"/>
              <a:ext cx="13817600" cy="40004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257" y="7372352"/>
              <a:ext cx="1788557" cy="400050"/>
            </a:xfrm>
            <a:prstGeom prst="rect">
              <a:avLst/>
            </a:prstGeom>
          </p:spPr>
        </p:pic>
      </p:grpSp>
    </p:spTree>
    <p:extLst>
      <p:ext uri="{BB962C8B-B14F-4D97-AF65-F5344CB8AC3E}">
        <p14:creationId xmlns:p14="http://schemas.microsoft.com/office/powerpoint/2010/main" val="6859383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Green">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3445328" y="2799373"/>
            <a:ext cx="9744199" cy="1015663"/>
          </a:xfrm>
          <a:prstGeom prst="rect">
            <a:avLst/>
          </a:prstGeom>
        </p:spPr>
        <p:txBody>
          <a:bodyPr vert="horz" wrap="square" lIns="91440" tIns="91440" rIns="91440" bIns="91440" rtlCol="0" anchor="b" anchorCtr="0">
            <a:spAutoFit/>
          </a:bodyPr>
          <a:lstStyle>
            <a:lvl1pPr>
              <a:defRPr>
                <a:solidFill>
                  <a:schemeClr val="tx1"/>
                </a:solidFill>
              </a:defRPr>
            </a:lvl1pPr>
          </a:lstStyle>
          <a:p>
            <a:r>
              <a:rPr lang="en-US" dirty="0"/>
              <a:t>Section Header Goes Here</a:t>
            </a:r>
          </a:p>
        </p:txBody>
      </p:sp>
      <p:sp>
        <p:nvSpPr>
          <p:cNvPr id="7" name="Text Placeholder 24"/>
          <p:cNvSpPr>
            <a:spLocks noGrp="1"/>
          </p:cNvSpPr>
          <p:nvPr>
            <p:ph type="body" sz="quarter" idx="10" hasCustomPrompt="1"/>
          </p:nvPr>
        </p:nvSpPr>
        <p:spPr>
          <a:xfrm>
            <a:off x="3445328" y="4381997"/>
            <a:ext cx="9744199" cy="517065"/>
          </a:xfrm>
        </p:spPr>
        <p:txBody>
          <a:bodyPr wrap="square">
            <a:spAutoFit/>
          </a:bodyPr>
          <a:lstStyle>
            <a:lvl1pPr marL="0" indent="0">
              <a:buNone/>
              <a:defRPr baseline="0">
                <a:solidFill>
                  <a:schemeClr val="tx1"/>
                </a:solidFill>
              </a:defRPr>
            </a:lvl1pPr>
          </a:lstStyle>
          <a:p>
            <a:pPr lvl="0"/>
            <a:r>
              <a:rPr lang="en-US" dirty="0"/>
              <a:t>Section subhead goes here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79831" t="28562" b="11534"/>
          <a:stretch/>
        </p:blipFill>
        <p:spPr>
          <a:xfrm>
            <a:off x="0" y="0"/>
            <a:ext cx="2572932" cy="7772400"/>
          </a:xfrm>
          <a:prstGeom prst="rect">
            <a:avLst/>
          </a:prstGeom>
        </p:spPr>
      </p:pic>
    </p:spTree>
    <p:extLst>
      <p:ext uri="{BB962C8B-B14F-4D97-AF65-F5344CB8AC3E}">
        <p14:creationId xmlns:p14="http://schemas.microsoft.com/office/powerpoint/2010/main" val="1571321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074" y="397259"/>
            <a:ext cx="12561453" cy="1015663"/>
          </a:xfrm>
          <a:prstGeom prst="rect">
            <a:avLst/>
          </a:prstGeom>
        </p:spPr>
        <p:txBody>
          <a:bodyPr vert="horz" lIns="91440" tIns="91440" rIns="91440" bIns="91440" rtlCol="0" anchor="b" anchorCtr="0">
            <a:spAutoFit/>
          </a:bodyPr>
          <a:lstStyle/>
          <a:p>
            <a:r>
              <a:rPr lang="en-US" dirty="0"/>
              <a:t>Headline Copy Goes Here</a:t>
            </a:r>
          </a:p>
        </p:txBody>
      </p:sp>
      <p:sp>
        <p:nvSpPr>
          <p:cNvPr id="3" name="Text Placeholder 2"/>
          <p:cNvSpPr>
            <a:spLocks noGrp="1"/>
          </p:cNvSpPr>
          <p:nvPr>
            <p:ph type="body" idx="1"/>
          </p:nvPr>
        </p:nvSpPr>
        <p:spPr>
          <a:xfrm>
            <a:off x="628073" y="1725883"/>
            <a:ext cx="12561453" cy="3093154"/>
          </a:xfrm>
          <a:prstGeom prst="rect">
            <a:avLst/>
          </a:prstGeom>
        </p:spPr>
        <p:txBody>
          <a:bodyPr vert="horz" lIns="91440" tIns="91440" rIns="91440"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0"/>
            <a:r>
              <a:rPr lang="en-US" dirty="0"/>
              <a:t>Click to edit Master text styles</a:t>
            </a:r>
          </a:p>
          <a:p>
            <a:pPr lvl="0"/>
            <a:r>
              <a:rPr lang="en-US" dirty="0"/>
              <a:t>Click to edit Master text styles</a:t>
            </a:r>
          </a:p>
          <a:p>
            <a:pPr lvl="0"/>
            <a:r>
              <a:rPr lang="en-US" dirty="0"/>
              <a:t>Click to edit Master text styles</a:t>
            </a:r>
          </a:p>
        </p:txBody>
      </p:sp>
    </p:spTree>
    <p:extLst>
      <p:ext uri="{BB962C8B-B14F-4D97-AF65-F5344CB8AC3E}">
        <p14:creationId xmlns:p14="http://schemas.microsoft.com/office/powerpoint/2010/main" val="3965733437"/>
      </p:ext>
    </p:extLst>
  </p:cSld>
  <p:clrMap bg1="lt1" tx1="dk1" bg2="lt2" tx2="dk2" accent1="accent1" accent2="accent2" accent3="accent3" accent4="accent4" accent5="accent5" accent6="accent6" hlink="hlink" folHlink="folHlink"/>
  <p:sldLayoutIdLst>
    <p:sldLayoutId id="2147483674" r:id="rId1"/>
    <p:sldLayoutId id="2147483678" r:id="rId2"/>
    <p:sldLayoutId id="2147483689" r:id="rId3"/>
    <p:sldLayoutId id="2147483690" r:id="rId4"/>
    <p:sldLayoutId id="2147483665" r:id="rId5"/>
    <p:sldLayoutId id="2147483679" r:id="rId6"/>
    <p:sldLayoutId id="2147483649" r:id="rId7"/>
    <p:sldLayoutId id="2147483666" r:id="rId8"/>
    <p:sldLayoutId id="2147483668" r:id="rId9"/>
    <p:sldLayoutId id="2147483683" r:id="rId10"/>
    <p:sldLayoutId id="2147483687" r:id="rId11"/>
    <p:sldLayoutId id="2147483688" r:id="rId12"/>
    <p:sldLayoutId id="2147483669" r:id="rId13"/>
    <p:sldLayoutId id="2147483650" r:id="rId14"/>
    <p:sldLayoutId id="2147483686" r:id="rId15"/>
    <p:sldLayoutId id="2147483661" r:id="rId16"/>
    <p:sldLayoutId id="2147483680" r:id="rId17"/>
    <p:sldLayoutId id="2147483670" r:id="rId18"/>
    <p:sldLayoutId id="2147483681" r:id="rId19"/>
    <p:sldLayoutId id="2147483691" r:id="rId20"/>
    <p:sldLayoutId id="2147483682" r:id="rId21"/>
    <p:sldLayoutId id="2147483677" r:id="rId22"/>
    <p:sldLayoutId id="2147483692" r:id="rId23"/>
    <p:sldLayoutId id="2147483672" r:id="rId24"/>
    <p:sldLayoutId id="2147483693" r:id="rId25"/>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xStyles>
    <p:titleStyle>
      <a:lvl1pPr algn="l" defTabSz="699614" rtl="0" eaLnBrk="1" latinLnBrk="0" hangingPunct="1">
        <a:spcBef>
          <a:spcPct val="0"/>
        </a:spcBef>
        <a:buNone/>
        <a:defRPr sz="5400" b="0" i="0" kern="1200">
          <a:solidFill>
            <a:schemeClr val="tx2"/>
          </a:solidFill>
          <a:latin typeface="Vitesse Light" charset="0"/>
          <a:ea typeface="Vitesse Light" charset="0"/>
          <a:cs typeface="Vitesse Light" charset="0"/>
        </a:defRPr>
      </a:lvl1pPr>
    </p:titleStyle>
    <p:bodyStyle>
      <a:lvl1pPr marL="524712" indent="-524712" algn="l" defTabSz="699614" rtl="0" eaLnBrk="1" latinLnBrk="0" hangingPunct="1">
        <a:lnSpc>
          <a:spcPct val="120000"/>
        </a:lnSpc>
        <a:spcBef>
          <a:spcPts val="600"/>
        </a:spcBef>
        <a:spcAft>
          <a:spcPts val="600"/>
        </a:spcAft>
        <a:buFont typeface="Arial"/>
        <a:buChar char="•"/>
        <a:defRPr sz="1800" b="0" i="0" kern="1200">
          <a:solidFill>
            <a:schemeClr val="tx1"/>
          </a:solidFill>
          <a:latin typeface="Proxima Nova" charset="0"/>
          <a:ea typeface="Proxima Nova" charset="0"/>
          <a:cs typeface="Proxima Nova" charset="0"/>
        </a:defRPr>
      </a:lvl1pPr>
      <a:lvl2pPr marL="1136875" indent="-437261"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2pPr>
      <a:lvl3pPr marL="1749040"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3pPr>
      <a:lvl4pPr marL="2448655" indent="-349807" algn="l" defTabSz="699614" rtl="0" eaLnBrk="1" latinLnBrk="0" hangingPunct="1">
        <a:lnSpc>
          <a:spcPct val="120000"/>
        </a:lnSpc>
        <a:spcBef>
          <a:spcPts val="0"/>
        </a:spcBef>
        <a:spcAft>
          <a:spcPts val="600"/>
        </a:spcAft>
        <a:buFont typeface="Arial"/>
        <a:buChar char="–"/>
        <a:defRPr sz="1600" b="0" i="0" kern="1200">
          <a:solidFill>
            <a:schemeClr val="tx1"/>
          </a:solidFill>
          <a:latin typeface="Proxima Nova" charset="0"/>
          <a:ea typeface="Proxima Nova" charset="0"/>
          <a:cs typeface="Proxima Nova" charset="0"/>
        </a:defRPr>
      </a:lvl4pPr>
      <a:lvl5pPr marL="3148272" indent="-349807" algn="l" defTabSz="699614" rtl="0" eaLnBrk="1" latinLnBrk="0" hangingPunct="1">
        <a:spcBef>
          <a:spcPct val="20000"/>
        </a:spcBef>
        <a:buFont typeface="Arial"/>
        <a:buChar char="»"/>
        <a:defRPr sz="1648" b="0" kern="1200">
          <a:solidFill>
            <a:schemeClr val="accent6">
              <a:lumMod val="75000"/>
            </a:schemeClr>
          </a:solidFill>
          <a:latin typeface="Franklin Gothic Book" charset="0"/>
          <a:ea typeface="Franklin Gothic Book" charset="0"/>
          <a:cs typeface="Franklin Gothic Book" charset="0"/>
        </a:defRPr>
      </a:lvl5pPr>
      <a:lvl6pPr marL="3847888" indent="-349807" algn="l" defTabSz="699614" rtl="0" eaLnBrk="1" latinLnBrk="0" hangingPunct="1">
        <a:spcBef>
          <a:spcPct val="20000"/>
        </a:spcBef>
        <a:buFont typeface="Arial"/>
        <a:buChar char="•"/>
        <a:defRPr sz="3022" kern="1200">
          <a:solidFill>
            <a:schemeClr val="tx1"/>
          </a:solidFill>
          <a:latin typeface="+mn-lt"/>
          <a:ea typeface="+mn-ea"/>
          <a:cs typeface="+mn-cs"/>
        </a:defRPr>
      </a:lvl6pPr>
      <a:lvl7pPr marL="4547505" indent="-349807" algn="l" defTabSz="699614" rtl="0" eaLnBrk="1" latinLnBrk="0" hangingPunct="1">
        <a:spcBef>
          <a:spcPct val="20000"/>
        </a:spcBef>
        <a:buFont typeface="Arial"/>
        <a:buChar char="•"/>
        <a:defRPr sz="3022" kern="1200">
          <a:solidFill>
            <a:schemeClr val="tx1"/>
          </a:solidFill>
          <a:latin typeface="+mn-lt"/>
          <a:ea typeface="+mn-ea"/>
          <a:cs typeface="+mn-cs"/>
        </a:defRPr>
      </a:lvl7pPr>
      <a:lvl8pPr marL="5247119" indent="-349807" algn="l" defTabSz="699614" rtl="0" eaLnBrk="1" latinLnBrk="0" hangingPunct="1">
        <a:spcBef>
          <a:spcPct val="20000"/>
        </a:spcBef>
        <a:buFont typeface="Arial"/>
        <a:buChar char="•"/>
        <a:defRPr sz="3022" kern="1200">
          <a:solidFill>
            <a:schemeClr val="tx1"/>
          </a:solidFill>
          <a:latin typeface="+mn-lt"/>
          <a:ea typeface="+mn-ea"/>
          <a:cs typeface="+mn-cs"/>
        </a:defRPr>
      </a:lvl8pPr>
      <a:lvl9pPr marL="5946736" indent="-349807" algn="l" defTabSz="699614" rtl="0" eaLnBrk="1" latinLnBrk="0" hangingPunct="1">
        <a:spcBef>
          <a:spcPct val="20000"/>
        </a:spcBef>
        <a:buFont typeface="Arial"/>
        <a:buChar char="•"/>
        <a:defRPr sz="3022" kern="1200">
          <a:solidFill>
            <a:schemeClr val="tx1"/>
          </a:solidFill>
          <a:latin typeface="+mn-lt"/>
          <a:ea typeface="+mn-ea"/>
          <a:cs typeface="+mn-cs"/>
        </a:defRPr>
      </a:lvl9pPr>
    </p:bodyStyle>
    <p:otherStyle>
      <a:defPPr>
        <a:defRPr lang="en-US"/>
      </a:defPPr>
      <a:lvl1pPr marL="0" algn="l" defTabSz="699614" rtl="0" eaLnBrk="1" latinLnBrk="0" hangingPunct="1">
        <a:defRPr sz="2747" kern="1200">
          <a:solidFill>
            <a:schemeClr val="tx1"/>
          </a:solidFill>
          <a:latin typeface="+mn-lt"/>
          <a:ea typeface="+mn-ea"/>
          <a:cs typeface="+mn-cs"/>
        </a:defRPr>
      </a:lvl1pPr>
      <a:lvl2pPr marL="699614" algn="l" defTabSz="699614" rtl="0" eaLnBrk="1" latinLnBrk="0" hangingPunct="1">
        <a:defRPr sz="2747" kern="1200">
          <a:solidFill>
            <a:schemeClr val="tx1"/>
          </a:solidFill>
          <a:latin typeface="+mn-lt"/>
          <a:ea typeface="+mn-ea"/>
          <a:cs typeface="+mn-cs"/>
        </a:defRPr>
      </a:lvl2pPr>
      <a:lvl3pPr marL="1399232" algn="l" defTabSz="699614" rtl="0" eaLnBrk="1" latinLnBrk="0" hangingPunct="1">
        <a:defRPr sz="2747" kern="1200">
          <a:solidFill>
            <a:schemeClr val="tx1"/>
          </a:solidFill>
          <a:latin typeface="+mn-lt"/>
          <a:ea typeface="+mn-ea"/>
          <a:cs typeface="+mn-cs"/>
        </a:defRPr>
      </a:lvl3pPr>
      <a:lvl4pPr marL="2098847" algn="l" defTabSz="699614" rtl="0" eaLnBrk="1" latinLnBrk="0" hangingPunct="1">
        <a:defRPr sz="2747" kern="1200">
          <a:solidFill>
            <a:schemeClr val="tx1"/>
          </a:solidFill>
          <a:latin typeface="+mn-lt"/>
          <a:ea typeface="+mn-ea"/>
          <a:cs typeface="+mn-cs"/>
        </a:defRPr>
      </a:lvl4pPr>
      <a:lvl5pPr marL="2798465" algn="l" defTabSz="699614" rtl="0" eaLnBrk="1" latinLnBrk="0" hangingPunct="1">
        <a:defRPr sz="2747" kern="1200">
          <a:solidFill>
            <a:schemeClr val="tx1"/>
          </a:solidFill>
          <a:latin typeface="+mn-lt"/>
          <a:ea typeface="+mn-ea"/>
          <a:cs typeface="+mn-cs"/>
        </a:defRPr>
      </a:lvl5pPr>
      <a:lvl6pPr marL="3498080" algn="l" defTabSz="699614" rtl="0" eaLnBrk="1" latinLnBrk="0" hangingPunct="1">
        <a:defRPr sz="2747" kern="1200">
          <a:solidFill>
            <a:schemeClr val="tx1"/>
          </a:solidFill>
          <a:latin typeface="+mn-lt"/>
          <a:ea typeface="+mn-ea"/>
          <a:cs typeface="+mn-cs"/>
        </a:defRPr>
      </a:lvl6pPr>
      <a:lvl7pPr marL="4197695" algn="l" defTabSz="699614" rtl="0" eaLnBrk="1" latinLnBrk="0" hangingPunct="1">
        <a:defRPr sz="2747" kern="1200">
          <a:solidFill>
            <a:schemeClr val="tx1"/>
          </a:solidFill>
          <a:latin typeface="+mn-lt"/>
          <a:ea typeface="+mn-ea"/>
          <a:cs typeface="+mn-cs"/>
        </a:defRPr>
      </a:lvl7pPr>
      <a:lvl8pPr marL="4897312" algn="l" defTabSz="699614" rtl="0" eaLnBrk="1" latinLnBrk="0" hangingPunct="1">
        <a:defRPr sz="2747" kern="1200">
          <a:solidFill>
            <a:schemeClr val="tx1"/>
          </a:solidFill>
          <a:latin typeface="+mn-lt"/>
          <a:ea typeface="+mn-ea"/>
          <a:cs typeface="+mn-cs"/>
        </a:defRPr>
      </a:lvl8pPr>
      <a:lvl9pPr marL="5596926" algn="l" defTabSz="699614" rtl="0" eaLnBrk="1" latinLnBrk="0" hangingPunct="1">
        <a:defRPr sz="274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hyperlink" Target="https://www.wsj.com/articles/the-6-laws-of-technology-everyone-should-know-1511701201?mod=djmc_pkt_ff"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hyperlink" Target="https://thefrailestthing.com/2011/08/25/kranzbergs-six-laws-of-technology-a-metaphor-and-a-story/"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hyperlink" Target="http://www.realfoodandhealth.com/" TargetMode="External"/><Relationship Id="rId2" Type="http://schemas.openxmlformats.org/officeDocument/2006/relationships/hyperlink" Target="http://www.ussoil.net/" TargetMode="External"/><Relationship Id="rId1" Type="http://schemas.openxmlformats.org/officeDocument/2006/relationships/slideLayout" Target="../slideLayouts/slideLayout25.xml"/><Relationship Id="rId5" Type="http://schemas.openxmlformats.org/officeDocument/2006/relationships/image" Target="../media/image12.tiff"/><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5.xml"/><Relationship Id="rId5" Type="http://schemas.openxmlformats.org/officeDocument/2006/relationships/hyperlink" Target="https://www.geeksforgeeks.org/why-you-should-learn-python-in-2021/" TargetMode="External"/><Relationship Id="rId4" Type="http://schemas.openxmlformats.org/officeDocument/2006/relationships/hyperlink" Target="https://medium.com/couragion/coding-alone-does-not-make-cs-for-all-c611b4e3a40c"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www.cs.colostate.edu/~cs150b"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6830EDF-82C3-4D4E-8F52-61F2DB42DA11}"/>
              </a:ext>
            </a:extLst>
          </p:cNvPr>
          <p:cNvSpPr>
            <a:spLocks noGrp="1"/>
          </p:cNvSpPr>
          <p:nvPr>
            <p:ph type="body" sz="quarter" idx="11"/>
          </p:nvPr>
        </p:nvSpPr>
        <p:spPr>
          <a:xfrm>
            <a:off x="628075" y="2695562"/>
            <a:ext cx="12561453" cy="1107996"/>
          </a:xfrm>
        </p:spPr>
        <p:txBody>
          <a:bodyPr/>
          <a:lstStyle/>
          <a:p>
            <a:r>
              <a:rPr lang="en-US" dirty="0"/>
              <a:t>CS 150B – Welcome and Introduction</a:t>
            </a:r>
          </a:p>
        </p:txBody>
      </p:sp>
      <p:sp>
        <p:nvSpPr>
          <p:cNvPr id="5" name="Text Placeholder 4">
            <a:extLst>
              <a:ext uri="{FF2B5EF4-FFF2-40B4-BE49-F238E27FC236}">
                <a16:creationId xmlns:a16="http://schemas.microsoft.com/office/drawing/2014/main" id="{2D277C9B-9163-FB49-9FDB-50914D5C9EE4}"/>
              </a:ext>
            </a:extLst>
          </p:cNvPr>
          <p:cNvSpPr>
            <a:spLocks noGrp="1"/>
          </p:cNvSpPr>
          <p:nvPr>
            <p:ph type="body" sz="quarter" idx="12"/>
          </p:nvPr>
        </p:nvSpPr>
        <p:spPr>
          <a:xfrm>
            <a:off x="628074" y="5369311"/>
            <a:ext cx="12561452" cy="1642501"/>
          </a:xfrm>
        </p:spPr>
        <p:txBody>
          <a:bodyPr/>
          <a:lstStyle/>
          <a:p>
            <a:r>
              <a:rPr lang="en-US" dirty="0"/>
              <a:t>Culture and Coding: Python (GT-AH3)</a:t>
            </a:r>
          </a:p>
          <a:p>
            <a:endParaRPr lang="en-US" dirty="0"/>
          </a:p>
          <a:p>
            <a:r>
              <a:rPr lang="en-US" dirty="0"/>
              <a:t>Warm-up </a:t>
            </a:r>
            <a:r>
              <a:rPr lang="en-US"/>
              <a:t>questions  </a:t>
            </a:r>
            <a:r>
              <a:rPr lang="en-US" dirty="0"/>
              <a:t>– Name, why you are in this course, what are you most nervous about, and favorite FRUIT?</a:t>
            </a:r>
            <a:br>
              <a:rPr lang="en-US" dirty="0"/>
            </a:br>
            <a:r>
              <a:rPr lang="en-US" dirty="0"/>
              <a:t>Start asking as soon as you see this! </a:t>
            </a:r>
          </a:p>
        </p:txBody>
      </p:sp>
    </p:spTree>
    <p:extLst>
      <p:ext uri="{BB962C8B-B14F-4D97-AF65-F5344CB8AC3E}">
        <p14:creationId xmlns:p14="http://schemas.microsoft.com/office/powerpoint/2010/main" val="66120955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09A12-D9B7-D245-A28D-13866A119798}"/>
              </a:ext>
            </a:extLst>
          </p:cNvPr>
          <p:cNvSpPr>
            <a:spLocks noGrp="1"/>
          </p:cNvSpPr>
          <p:nvPr>
            <p:ph type="title"/>
          </p:nvPr>
        </p:nvSpPr>
        <p:spPr/>
        <p:txBody>
          <a:bodyPr/>
          <a:lstStyle/>
          <a:p>
            <a:r>
              <a:rPr lang="en-US" dirty="0"/>
              <a:t>Key Points</a:t>
            </a:r>
          </a:p>
        </p:txBody>
      </p:sp>
      <p:sp>
        <p:nvSpPr>
          <p:cNvPr id="3" name="Text Placeholder 2">
            <a:extLst>
              <a:ext uri="{FF2B5EF4-FFF2-40B4-BE49-F238E27FC236}">
                <a16:creationId xmlns:a16="http://schemas.microsoft.com/office/drawing/2014/main" id="{CDE7C1FD-C867-9341-83F3-5A5EA209921F}"/>
              </a:ext>
            </a:extLst>
          </p:cNvPr>
          <p:cNvSpPr>
            <a:spLocks noGrp="1"/>
          </p:cNvSpPr>
          <p:nvPr>
            <p:ph type="body" sz="quarter" idx="10"/>
          </p:nvPr>
        </p:nvSpPr>
        <p:spPr>
          <a:xfrm>
            <a:off x="628075" y="1776683"/>
            <a:ext cx="7144325" cy="4998872"/>
          </a:xfrm>
        </p:spPr>
        <p:txBody>
          <a:bodyPr/>
          <a:lstStyle/>
          <a:p>
            <a:r>
              <a:rPr lang="en-US" dirty="0"/>
              <a:t>Keep with the recommended course pace!</a:t>
            </a:r>
          </a:p>
          <a:p>
            <a:pPr lvl="1"/>
            <a:r>
              <a:rPr lang="en-US" dirty="0"/>
              <a:t>It is </a:t>
            </a:r>
            <a:r>
              <a:rPr lang="en-US" u="sng" dirty="0"/>
              <a:t>very difficult</a:t>
            </a:r>
            <a:r>
              <a:rPr lang="en-US" dirty="0"/>
              <a:t> to catch up. Don’t be that person. </a:t>
            </a:r>
          </a:p>
          <a:p>
            <a:r>
              <a:rPr lang="en-US" dirty="0"/>
              <a:t>The goal of the flexibility</a:t>
            </a:r>
          </a:p>
          <a:p>
            <a:pPr lvl="1"/>
            <a:r>
              <a:rPr lang="en-US" dirty="0"/>
              <a:t>Allows you to *go back* to make  sure you learn it</a:t>
            </a:r>
          </a:p>
          <a:p>
            <a:pPr lvl="1"/>
            <a:r>
              <a:rPr lang="en-US" dirty="0"/>
              <a:t>Remember, you can’t progress content unless you submit!</a:t>
            </a:r>
          </a:p>
          <a:p>
            <a:r>
              <a:rPr lang="en-US" dirty="0"/>
              <a:t>Best way to study?</a:t>
            </a:r>
          </a:p>
          <a:p>
            <a:pPr lvl="1"/>
            <a:r>
              <a:rPr lang="en-US" dirty="0"/>
              <a:t>Knowledge checks but go back!  </a:t>
            </a:r>
          </a:p>
          <a:p>
            <a:pPr lvl="1"/>
            <a:r>
              <a:rPr lang="en-US" dirty="0"/>
              <a:t>Psychology! </a:t>
            </a:r>
          </a:p>
        </p:txBody>
      </p:sp>
      <p:graphicFrame>
        <p:nvGraphicFramePr>
          <p:cNvPr id="5" name="Table 4">
            <a:extLst>
              <a:ext uri="{FF2B5EF4-FFF2-40B4-BE49-F238E27FC236}">
                <a16:creationId xmlns:a16="http://schemas.microsoft.com/office/drawing/2014/main" id="{C4AFB4F5-0BA0-4841-A8E2-DF02EBBB8EC6}"/>
              </a:ext>
            </a:extLst>
          </p:cNvPr>
          <p:cNvGraphicFramePr>
            <a:graphicFrameLocks noGrp="1"/>
          </p:cNvGraphicFramePr>
          <p:nvPr>
            <p:extLst>
              <p:ext uri="{D42A27DB-BD31-4B8C-83A1-F6EECF244321}">
                <p14:modId xmlns:p14="http://schemas.microsoft.com/office/powerpoint/2010/main" val="2158040995"/>
              </p:ext>
            </p:extLst>
          </p:nvPr>
        </p:nvGraphicFramePr>
        <p:xfrm>
          <a:off x="7772400" y="1727615"/>
          <a:ext cx="5666283" cy="2158585"/>
        </p:xfrm>
        <a:graphic>
          <a:graphicData uri="http://schemas.openxmlformats.org/drawingml/2006/table">
            <a:tbl>
              <a:tblPr firstRow="1" bandRow="1">
                <a:tableStyleId>{9D7B26C5-4107-4FEC-AEDC-1716B250A1EF}</a:tableStyleId>
              </a:tblPr>
              <a:tblGrid>
                <a:gridCol w="1888761">
                  <a:extLst>
                    <a:ext uri="{9D8B030D-6E8A-4147-A177-3AD203B41FA5}">
                      <a16:colId xmlns:a16="http://schemas.microsoft.com/office/drawing/2014/main" val="2507020581"/>
                    </a:ext>
                  </a:extLst>
                </a:gridCol>
                <a:gridCol w="1888761">
                  <a:extLst>
                    <a:ext uri="{9D8B030D-6E8A-4147-A177-3AD203B41FA5}">
                      <a16:colId xmlns:a16="http://schemas.microsoft.com/office/drawing/2014/main" val="4261239821"/>
                    </a:ext>
                  </a:extLst>
                </a:gridCol>
                <a:gridCol w="1888761">
                  <a:extLst>
                    <a:ext uri="{9D8B030D-6E8A-4147-A177-3AD203B41FA5}">
                      <a16:colId xmlns:a16="http://schemas.microsoft.com/office/drawing/2014/main" val="696473543"/>
                    </a:ext>
                  </a:extLst>
                </a:gridCol>
              </a:tblGrid>
              <a:tr h="687357">
                <a:tc>
                  <a:txBody>
                    <a:bodyPr/>
                    <a:lstStyle/>
                    <a:p>
                      <a:endParaRPr lang="en-US" dirty="0"/>
                    </a:p>
                  </a:txBody>
                  <a:tcPr/>
                </a:tc>
                <a:tc>
                  <a:txBody>
                    <a:bodyPr/>
                    <a:lstStyle/>
                    <a:p>
                      <a:r>
                        <a:rPr lang="en-US" dirty="0" err="1"/>
                        <a:t>ReStudy</a:t>
                      </a:r>
                      <a:endParaRPr lang="en-US" dirty="0"/>
                    </a:p>
                  </a:txBody>
                  <a:tcPr/>
                </a:tc>
                <a:tc>
                  <a:txBody>
                    <a:bodyPr/>
                    <a:lstStyle/>
                    <a:p>
                      <a:r>
                        <a:rPr lang="en-US" dirty="0" err="1"/>
                        <a:t>ReTesting</a:t>
                      </a:r>
                      <a:endParaRPr lang="en-US" dirty="0"/>
                    </a:p>
                  </a:txBody>
                  <a:tcPr/>
                </a:tc>
                <a:extLst>
                  <a:ext uri="{0D108BD9-81ED-4DB2-BD59-A6C34878D82A}">
                    <a16:rowId xmlns:a16="http://schemas.microsoft.com/office/drawing/2014/main" val="1843501591"/>
                  </a:ext>
                </a:extLst>
              </a:tr>
              <a:tr h="735614">
                <a:tc>
                  <a:txBody>
                    <a:bodyPr/>
                    <a:lstStyle/>
                    <a:p>
                      <a:r>
                        <a:rPr lang="en-US" dirty="0"/>
                        <a:t>Massed</a:t>
                      </a:r>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897794143"/>
                  </a:ext>
                </a:extLst>
              </a:tr>
              <a:tr h="735614">
                <a:tc>
                  <a:txBody>
                    <a:bodyPr/>
                    <a:lstStyle/>
                    <a:p>
                      <a:r>
                        <a:rPr lang="en-US" dirty="0"/>
                        <a:t>Spaced</a:t>
                      </a:r>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817789543"/>
                  </a:ext>
                </a:extLst>
              </a:tr>
            </a:tbl>
          </a:graphicData>
        </a:graphic>
      </p:graphicFrame>
      <p:sp>
        <p:nvSpPr>
          <p:cNvPr id="6" name="TextBox 5">
            <a:extLst>
              <a:ext uri="{FF2B5EF4-FFF2-40B4-BE49-F238E27FC236}">
                <a16:creationId xmlns:a16="http://schemas.microsoft.com/office/drawing/2014/main" id="{70720195-D4F4-7740-B886-69557F0940E7}"/>
              </a:ext>
            </a:extLst>
          </p:cNvPr>
          <p:cNvSpPr txBox="1"/>
          <p:nvPr/>
        </p:nvSpPr>
        <p:spPr>
          <a:xfrm>
            <a:off x="9935584" y="2390346"/>
            <a:ext cx="984565" cy="707886"/>
          </a:xfrm>
          <a:prstGeom prst="rect">
            <a:avLst/>
          </a:prstGeom>
          <a:noFill/>
        </p:spPr>
        <p:txBody>
          <a:bodyPr wrap="none" rtlCol="0">
            <a:spAutoFit/>
          </a:bodyPr>
          <a:lstStyle/>
          <a:p>
            <a:pPr algn="ctr"/>
            <a:r>
              <a:rPr lang="en-US" dirty="0"/>
              <a:t>Most </a:t>
            </a:r>
          </a:p>
          <a:p>
            <a:pPr algn="ctr"/>
            <a:r>
              <a:rPr lang="en-US" dirty="0"/>
              <a:t>People</a:t>
            </a:r>
          </a:p>
        </p:txBody>
      </p:sp>
      <p:sp>
        <p:nvSpPr>
          <p:cNvPr id="7" name="TextBox 6">
            <a:extLst>
              <a:ext uri="{FF2B5EF4-FFF2-40B4-BE49-F238E27FC236}">
                <a16:creationId xmlns:a16="http://schemas.microsoft.com/office/drawing/2014/main" id="{29CB6FF1-F242-1249-B0EA-F6094AC171D0}"/>
              </a:ext>
            </a:extLst>
          </p:cNvPr>
          <p:cNvSpPr txBox="1"/>
          <p:nvPr/>
        </p:nvSpPr>
        <p:spPr>
          <a:xfrm>
            <a:off x="11940617" y="3119934"/>
            <a:ext cx="1266692" cy="707886"/>
          </a:xfrm>
          <a:prstGeom prst="rect">
            <a:avLst/>
          </a:prstGeom>
          <a:noFill/>
        </p:spPr>
        <p:txBody>
          <a:bodyPr wrap="none" rtlCol="0">
            <a:spAutoFit/>
          </a:bodyPr>
          <a:lstStyle/>
          <a:p>
            <a:pPr algn="ctr"/>
            <a:r>
              <a:rPr lang="en-US" dirty="0"/>
              <a:t>Ideal For </a:t>
            </a:r>
          </a:p>
          <a:p>
            <a:pPr algn="ctr"/>
            <a:r>
              <a:rPr lang="en-US" dirty="0"/>
              <a:t>Recall</a:t>
            </a:r>
          </a:p>
        </p:txBody>
      </p:sp>
    </p:spTree>
    <p:extLst>
      <p:ext uri="{BB962C8B-B14F-4D97-AF65-F5344CB8AC3E}">
        <p14:creationId xmlns:p14="http://schemas.microsoft.com/office/powerpoint/2010/main" val="388906215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2E6FC-80C8-2F4C-A9F0-9B205434775A}"/>
              </a:ext>
            </a:extLst>
          </p:cNvPr>
          <p:cNvSpPr>
            <a:spLocks noGrp="1"/>
          </p:cNvSpPr>
          <p:nvPr>
            <p:ph type="title"/>
          </p:nvPr>
        </p:nvSpPr>
        <p:spPr/>
        <p:txBody>
          <a:bodyPr/>
          <a:lstStyle/>
          <a:p>
            <a:r>
              <a:rPr lang="en-US" dirty="0"/>
              <a:t>Coding is Like Music</a:t>
            </a:r>
          </a:p>
        </p:txBody>
      </p:sp>
      <p:sp>
        <p:nvSpPr>
          <p:cNvPr id="3" name="Text Placeholder 2">
            <a:extLst>
              <a:ext uri="{FF2B5EF4-FFF2-40B4-BE49-F238E27FC236}">
                <a16:creationId xmlns:a16="http://schemas.microsoft.com/office/drawing/2014/main" id="{93E01694-2C32-BA4D-B6F8-4BE99716E841}"/>
              </a:ext>
            </a:extLst>
          </p:cNvPr>
          <p:cNvSpPr>
            <a:spLocks noGrp="1"/>
          </p:cNvSpPr>
          <p:nvPr>
            <p:ph type="body" sz="quarter" idx="10"/>
          </p:nvPr>
        </p:nvSpPr>
        <p:spPr>
          <a:xfrm>
            <a:off x="628075" y="1776683"/>
            <a:ext cx="12561453" cy="3950890"/>
          </a:xfrm>
        </p:spPr>
        <p:txBody>
          <a:bodyPr/>
          <a:lstStyle/>
          <a:p>
            <a:r>
              <a:rPr lang="en-US" dirty="0"/>
              <a:t>To be successful in CS 150B</a:t>
            </a:r>
          </a:p>
          <a:p>
            <a:pPr lvl="1"/>
            <a:r>
              <a:rPr lang="en-US" dirty="0"/>
              <a:t>Work </a:t>
            </a:r>
            <a:r>
              <a:rPr lang="en-US" i="1" dirty="0"/>
              <a:t>ahead</a:t>
            </a:r>
            <a:r>
              <a:rPr lang="en-US" dirty="0"/>
              <a:t> of the schedule</a:t>
            </a:r>
          </a:p>
          <a:p>
            <a:pPr lvl="2"/>
            <a:r>
              <a:rPr lang="en-US" dirty="0"/>
              <a:t>Go through the modules</a:t>
            </a:r>
          </a:p>
          <a:p>
            <a:pPr lvl="1"/>
            <a:r>
              <a:rPr lang="en-US" dirty="0"/>
              <a:t>Practice often (</a:t>
            </a:r>
            <a:r>
              <a:rPr lang="en-US" b="1" dirty="0"/>
              <a:t>daily</a:t>
            </a:r>
            <a:r>
              <a:rPr lang="en-US" dirty="0"/>
              <a:t>)</a:t>
            </a:r>
          </a:p>
          <a:p>
            <a:pPr lvl="1"/>
            <a:r>
              <a:rPr lang="en-US" dirty="0"/>
              <a:t>Get help when you are stuck</a:t>
            </a:r>
          </a:p>
          <a:p>
            <a:pPr lvl="1"/>
            <a:r>
              <a:rPr lang="en-US" dirty="0"/>
              <a:t>Keep practicing</a:t>
            </a:r>
          </a:p>
          <a:p>
            <a:r>
              <a:rPr lang="en-US" dirty="0"/>
              <a:t>Memorization</a:t>
            </a:r>
          </a:p>
          <a:p>
            <a:pPr lvl="1"/>
            <a:r>
              <a:rPr lang="en-US" dirty="0"/>
              <a:t>Won’t help you! (maybe on culture topics)</a:t>
            </a:r>
          </a:p>
          <a:p>
            <a:pPr lvl="1"/>
            <a:r>
              <a:rPr lang="en-US" dirty="0"/>
              <a:t>You can’t memorize problem solving</a:t>
            </a:r>
          </a:p>
          <a:p>
            <a:pPr lvl="2"/>
            <a:r>
              <a:rPr lang="en-US" dirty="0"/>
              <a:t>You have to practice </a:t>
            </a:r>
            <a:r>
              <a:rPr lang="en-US" b="1" dirty="0"/>
              <a:t>Divide-Conquer-Glue</a:t>
            </a:r>
          </a:p>
        </p:txBody>
      </p:sp>
    </p:spTree>
    <p:extLst>
      <p:ext uri="{BB962C8B-B14F-4D97-AF65-F5344CB8AC3E}">
        <p14:creationId xmlns:p14="http://schemas.microsoft.com/office/powerpoint/2010/main" val="29452120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2154B-1BB4-0F4A-A620-5BB34A608CB3}"/>
              </a:ext>
            </a:extLst>
          </p:cNvPr>
          <p:cNvSpPr>
            <a:spLocks noGrp="1"/>
          </p:cNvSpPr>
          <p:nvPr>
            <p:ph type="title"/>
          </p:nvPr>
        </p:nvSpPr>
        <p:spPr/>
        <p:txBody>
          <a:bodyPr/>
          <a:lstStyle/>
          <a:p>
            <a:r>
              <a:rPr lang="en-US" dirty="0"/>
              <a:t>Six Laws of Technology</a:t>
            </a:r>
          </a:p>
        </p:txBody>
      </p:sp>
      <p:sp>
        <p:nvSpPr>
          <p:cNvPr id="3" name="Text Placeholder 2">
            <a:extLst>
              <a:ext uri="{FF2B5EF4-FFF2-40B4-BE49-F238E27FC236}">
                <a16:creationId xmlns:a16="http://schemas.microsoft.com/office/drawing/2014/main" id="{D11FE192-E0BF-A041-A4A0-A7FBDFC92400}"/>
              </a:ext>
            </a:extLst>
          </p:cNvPr>
          <p:cNvSpPr>
            <a:spLocks noGrp="1"/>
          </p:cNvSpPr>
          <p:nvPr>
            <p:ph type="body" sz="quarter" idx="10"/>
          </p:nvPr>
        </p:nvSpPr>
        <p:spPr/>
        <p:txBody>
          <a:bodyPr/>
          <a:lstStyle/>
          <a:p>
            <a:r>
              <a:rPr lang="en-US" dirty="0"/>
              <a:t>We will come back to these all semester</a:t>
            </a:r>
          </a:p>
        </p:txBody>
      </p:sp>
    </p:spTree>
    <p:extLst>
      <p:ext uri="{BB962C8B-B14F-4D97-AF65-F5344CB8AC3E}">
        <p14:creationId xmlns:p14="http://schemas.microsoft.com/office/powerpoint/2010/main" val="358892164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a:t>Technology is Human</a:t>
            </a:r>
            <a:endParaRPr dirty="0"/>
          </a:p>
        </p:txBody>
      </p:sp>
      <p:sp>
        <p:nvSpPr>
          <p:cNvPr id="193" name="Google Shape;193;p40"/>
          <p:cNvSpPr txBox="1">
            <a:spLocks noGrp="1"/>
          </p:cNvSpPr>
          <p:nvPr>
            <p:ph type="body" idx="1"/>
          </p:nvPr>
        </p:nvSpPr>
        <p:spPr>
          <a:xfrm>
            <a:off x="628094" y="2487903"/>
            <a:ext cx="12561413" cy="3864213"/>
          </a:xfrm>
          <a:prstGeom prst="rect">
            <a:avLst/>
          </a:prstGeom>
        </p:spPr>
        <p:txBody>
          <a:bodyPr spcFirstLastPara="1" vert="horz" wrap="square" lIns="91422" tIns="91422" rIns="91422" bIns="91422" rtlCol="0" anchor="t" anchorCtr="0">
            <a:noAutofit/>
          </a:bodyPr>
          <a:lstStyle/>
          <a:p>
            <a:pPr marL="0" indent="0">
              <a:buNone/>
            </a:pPr>
            <a:r>
              <a:rPr lang="en" sz="2720" dirty="0"/>
              <a:t>A lady came up to the great violinist Fritz Kreisler after a concert and gushed, “Maestro, your violin makes such beautiful music.” Kreisler held his violin up to his ear and said, “I don’t hear any music coming out of it.” </a:t>
            </a:r>
            <a:endParaRPr sz="2720" dirty="0"/>
          </a:p>
          <a:p>
            <a:pPr marL="0" indent="0">
              <a:buNone/>
            </a:pPr>
            <a:endParaRPr sz="2720" dirty="0"/>
          </a:p>
          <a:p>
            <a:pPr marL="0" indent="0">
              <a:spcAft>
                <a:spcPts val="604"/>
              </a:spcAft>
              <a:buNone/>
            </a:pPr>
            <a:r>
              <a:rPr lang="en" sz="2720" dirty="0"/>
              <a:t>You see, the instrument, the hardware, the violin itself, was of no use without the human element. But then again, without the instrument, Kreisler would not have been able to make music. - </a:t>
            </a:r>
            <a:r>
              <a:rPr lang="en" sz="2720" i="1" dirty="0"/>
              <a:t>Dr. Melvin Kranzberg</a:t>
            </a:r>
            <a:endParaRPr sz="2720" i="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97"/>
        <p:cNvGrpSpPr/>
        <p:nvPr/>
      </p:nvGrpSpPr>
      <p:grpSpPr>
        <a:xfrm>
          <a:off x="0" y="0"/>
          <a:ext cx="0" cy="0"/>
          <a:chOff x="0" y="0"/>
          <a:chExt cx="0" cy="0"/>
        </a:xfrm>
      </p:grpSpPr>
      <p:sp>
        <p:nvSpPr>
          <p:cNvPr id="198" name="Google Shape;198;p41"/>
          <p:cNvSpPr txBox="1">
            <a:spLocks noGrp="1"/>
          </p:cNvSpPr>
          <p:nvPr>
            <p:ph type="title"/>
          </p:nvPr>
        </p:nvSpPr>
        <p:spPr>
          <a:xfrm>
            <a:off x="628093" y="905269"/>
            <a:ext cx="12699680" cy="1015467"/>
          </a:xfrm>
          <a:prstGeom prst="rect">
            <a:avLst/>
          </a:prstGeom>
        </p:spPr>
        <p:txBody>
          <a:bodyPr spcFirstLastPara="1" vert="horz" wrap="square" lIns="91422" tIns="91422" rIns="91422" bIns="91422" rtlCol="0" anchor="b" anchorCtr="0">
            <a:noAutofit/>
          </a:bodyPr>
          <a:lstStyle/>
          <a:p>
            <a:r>
              <a:rPr lang="en" dirty="0"/>
              <a:t>Six “Laws of Technology” </a:t>
            </a:r>
            <a:endParaRPr dirty="0"/>
          </a:p>
          <a:p>
            <a:r>
              <a:rPr lang="en" sz="2720" dirty="0"/>
              <a:t>by Melvin Kranzberg</a:t>
            </a:r>
            <a:endParaRPr sz="2720" dirty="0"/>
          </a:p>
        </p:txBody>
      </p:sp>
      <p:sp>
        <p:nvSpPr>
          <p:cNvPr id="199" name="Google Shape;199;p41"/>
          <p:cNvSpPr txBox="1">
            <a:spLocks noGrp="1"/>
          </p:cNvSpPr>
          <p:nvPr>
            <p:ph type="body" idx="1"/>
          </p:nvPr>
        </p:nvSpPr>
        <p:spPr>
          <a:xfrm>
            <a:off x="628094" y="1920749"/>
            <a:ext cx="12561413" cy="4638053"/>
          </a:xfrm>
          <a:prstGeom prst="rect">
            <a:avLst/>
          </a:prstGeom>
        </p:spPr>
        <p:txBody>
          <a:bodyPr spcFirstLastPara="1" vert="horz" wrap="square" lIns="91422" tIns="91422" rIns="91422" bIns="91422" rtlCol="0" anchor="t" anchorCtr="0">
            <a:noAutofit/>
          </a:bodyPr>
          <a:lstStyle/>
          <a:p>
            <a:pPr indent="-479774">
              <a:buSzPts val="1400"/>
              <a:buAutoNum type="arabicPeriod"/>
            </a:pPr>
            <a:r>
              <a:rPr lang="en" sz="2116" dirty="0"/>
              <a:t>Technology is neither good nor bad; nor is it neutral.</a:t>
            </a:r>
            <a:endParaRPr sz="2116" dirty="0"/>
          </a:p>
          <a:p>
            <a:pPr lvl="1">
              <a:spcBef>
                <a:spcPts val="0"/>
              </a:spcBef>
              <a:buAutoNum type="alphaLcPeriod"/>
            </a:pPr>
            <a:r>
              <a:rPr lang="en" dirty="0">
                <a:solidFill>
                  <a:srgbClr val="000000"/>
                </a:solidFill>
              </a:rPr>
              <a:t>Tech companies should try to anticipate how their tech can be used</a:t>
            </a:r>
            <a:endParaRPr dirty="0">
              <a:solidFill>
                <a:srgbClr val="000000"/>
              </a:solidFill>
            </a:endParaRPr>
          </a:p>
          <a:p>
            <a:pPr lvl="1">
              <a:spcBef>
                <a:spcPts val="0"/>
              </a:spcBef>
              <a:buAutoNum type="alphaLcPeriod"/>
            </a:pPr>
            <a:r>
              <a:rPr lang="en" dirty="0">
                <a:solidFill>
                  <a:srgbClr val="000000"/>
                </a:solidFill>
              </a:rPr>
              <a:t>Should they even try? Do they have a social responsibility? </a:t>
            </a:r>
            <a:endParaRPr dirty="0">
              <a:solidFill>
                <a:srgbClr val="000000"/>
              </a:solidFill>
            </a:endParaRPr>
          </a:p>
          <a:p>
            <a:pPr indent="-479774">
              <a:spcBef>
                <a:spcPts val="0"/>
              </a:spcBef>
              <a:buSzPts val="1400"/>
              <a:buAutoNum type="arabicPeriod"/>
            </a:pPr>
            <a:r>
              <a:rPr lang="en" sz="2116" dirty="0"/>
              <a:t>Invention is the mother of necessity.</a:t>
            </a:r>
            <a:endParaRPr sz="2116" dirty="0"/>
          </a:p>
          <a:p>
            <a:pPr lvl="1">
              <a:spcBef>
                <a:spcPts val="0"/>
              </a:spcBef>
              <a:buAutoNum type="alphaLcPeriod"/>
            </a:pPr>
            <a:r>
              <a:rPr lang="en" dirty="0">
                <a:solidFill>
                  <a:srgbClr val="000000"/>
                </a:solidFill>
              </a:rPr>
              <a:t>Tech adds to tech. </a:t>
            </a:r>
            <a:endParaRPr dirty="0">
              <a:solidFill>
                <a:srgbClr val="000000"/>
              </a:solidFill>
            </a:endParaRPr>
          </a:p>
          <a:p>
            <a:pPr indent="-479774">
              <a:spcBef>
                <a:spcPts val="0"/>
              </a:spcBef>
              <a:buSzPts val="1400"/>
              <a:buAutoNum type="arabicPeriod"/>
            </a:pPr>
            <a:r>
              <a:rPr lang="en" sz="2116" dirty="0"/>
              <a:t>Technology comes in packages, big and small.</a:t>
            </a:r>
            <a:endParaRPr sz="2116" dirty="0"/>
          </a:p>
          <a:p>
            <a:pPr lvl="1">
              <a:spcBef>
                <a:spcPts val="0"/>
              </a:spcBef>
              <a:buAutoNum type="alphaLcPeriod"/>
            </a:pPr>
            <a:r>
              <a:rPr lang="en" dirty="0">
                <a:solidFill>
                  <a:srgbClr val="000000"/>
                </a:solidFill>
              </a:rPr>
              <a:t>From the nuclear bomb to the smart watch</a:t>
            </a:r>
            <a:endParaRPr dirty="0">
              <a:solidFill>
                <a:srgbClr val="000000"/>
              </a:solidFill>
            </a:endParaRPr>
          </a:p>
          <a:p>
            <a:pPr indent="-479774">
              <a:spcBef>
                <a:spcPts val="0"/>
              </a:spcBef>
              <a:buSzPts val="1400"/>
              <a:buAutoNum type="arabicPeriod"/>
            </a:pPr>
            <a:r>
              <a:rPr lang="en" sz="2116" dirty="0"/>
              <a:t>Although technology might be a prime element in many public issues, nontechnical factors take precedence in technology-policy decisions.</a:t>
            </a:r>
            <a:endParaRPr sz="2116" dirty="0"/>
          </a:p>
          <a:p>
            <a:pPr lvl="1">
              <a:spcBef>
                <a:spcPts val="0"/>
              </a:spcBef>
              <a:buAutoNum type="alphaLcPeriod"/>
            </a:pPr>
            <a:r>
              <a:rPr lang="en" dirty="0">
                <a:solidFill>
                  <a:srgbClr val="000000"/>
                </a:solidFill>
              </a:rPr>
              <a:t>Corollary - people who do not know about tech, make the laws about tech - unless we intervene</a:t>
            </a:r>
            <a:endParaRPr dirty="0">
              <a:solidFill>
                <a:srgbClr val="000000"/>
              </a:solidFill>
            </a:endParaRPr>
          </a:p>
          <a:p>
            <a:pPr indent="-479774">
              <a:spcBef>
                <a:spcPts val="0"/>
              </a:spcBef>
              <a:buSzPts val="1400"/>
              <a:buAutoNum type="arabicPeriod"/>
            </a:pPr>
            <a:r>
              <a:rPr lang="en" sz="2116" dirty="0"/>
              <a:t>All history is relevant, but the history of technology is the most relevant.</a:t>
            </a:r>
            <a:endParaRPr sz="2116" dirty="0"/>
          </a:p>
          <a:p>
            <a:pPr lvl="1">
              <a:spcBef>
                <a:spcPts val="0"/>
              </a:spcBef>
              <a:buAutoNum type="alphaLcPeriod"/>
            </a:pPr>
            <a:r>
              <a:rPr lang="en" dirty="0">
                <a:solidFill>
                  <a:srgbClr val="000000"/>
                </a:solidFill>
              </a:rPr>
              <a:t>As tech leads to tech</a:t>
            </a:r>
            <a:endParaRPr dirty="0">
              <a:solidFill>
                <a:srgbClr val="000000"/>
              </a:solidFill>
            </a:endParaRPr>
          </a:p>
          <a:p>
            <a:pPr indent="-479774">
              <a:spcBef>
                <a:spcPts val="0"/>
              </a:spcBef>
              <a:buSzPts val="1400"/>
              <a:buAutoNum type="arabicPeriod"/>
            </a:pPr>
            <a:r>
              <a:rPr lang="en" sz="2116" b="1" dirty="0"/>
              <a:t>Technology is a very human activity.</a:t>
            </a:r>
            <a:endParaRPr sz="2116" b="1" dirty="0"/>
          </a:p>
          <a:p>
            <a:pPr marL="0" indent="0">
              <a:spcAft>
                <a:spcPts val="604"/>
              </a:spcAft>
              <a:buNone/>
            </a:pPr>
            <a:endParaRPr dirty="0">
              <a:solidFill>
                <a:srgbClr val="000000"/>
              </a:solidFill>
            </a:endParaRPr>
          </a:p>
        </p:txBody>
      </p:sp>
      <p:sp>
        <p:nvSpPr>
          <p:cNvPr id="200" name="Google Shape;200;p41"/>
          <p:cNvSpPr txBox="1"/>
          <p:nvPr/>
        </p:nvSpPr>
        <p:spPr>
          <a:xfrm>
            <a:off x="3025422" y="7309500"/>
            <a:ext cx="7592792" cy="462900"/>
          </a:xfrm>
          <a:prstGeom prst="rect">
            <a:avLst/>
          </a:prstGeom>
          <a:noFill/>
          <a:ln>
            <a:noFill/>
          </a:ln>
        </p:spPr>
        <p:txBody>
          <a:bodyPr spcFirstLastPara="1" wrap="square" lIns="138153" tIns="138153" rIns="138153" bIns="138153" anchor="t" anchorCtr="0">
            <a:noAutofit/>
          </a:bodyPr>
          <a:lstStyle/>
          <a:p>
            <a:r>
              <a:rPr lang="en" sz="1600" dirty="0">
                <a:latin typeface="Proxima Nova"/>
                <a:ea typeface="Proxima Nova"/>
                <a:cs typeface="Proxima Nova"/>
                <a:sym typeface="Proxima Nova"/>
              </a:rPr>
              <a:t>Additional Reading: </a:t>
            </a:r>
            <a:r>
              <a:rPr lang="en" sz="1600" u="sng" dirty="0">
                <a:solidFill>
                  <a:schemeClr val="hlink"/>
                </a:solidFill>
                <a:latin typeface="Proxima Nova"/>
                <a:ea typeface="Proxima Nova"/>
                <a:cs typeface="Proxima Nova"/>
                <a:sym typeface="Proxima Nova"/>
                <a:hlinkClick r:id="rId3"/>
              </a:rPr>
              <a:t>6 Laws of Tech</a:t>
            </a:r>
            <a:r>
              <a:rPr lang="en" sz="1600" dirty="0">
                <a:latin typeface="Proxima Nova"/>
                <a:ea typeface="Proxima Nova"/>
                <a:cs typeface="Proxima Nova"/>
                <a:sym typeface="Proxima Nova"/>
              </a:rPr>
              <a:t>, </a:t>
            </a:r>
            <a:r>
              <a:rPr lang="en" sz="1600" u="sng" dirty="0">
                <a:solidFill>
                  <a:schemeClr val="hlink"/>
                </a:solidFill>
                <a:latin typeface="Proxima Nova"/>
                <a:ea typeface="Proxima Nova"/>
                <a:cs typeface="Proxima Nova"/>
                <a:sym typeface="Proxima Nova"/>
                <a:hlinkClick r:id="rId4"/>
              </a:rPr>
              <a:t>6 Laws of Tech Story and Metaphor</a:t>
            </a:r>
            <a:endParaRPr sz="1600" dirty="0">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9">
                                            <p:txEl>
                                              <p:pRg st="0" end="0"/>
                                            </p:txEl>
                                          </p:spTgt>
                                        </p:tgtEl>
                                        <p:attrNameLst>
                                          <p:attrName>style.visibility</p:attrName>
                                        </p:attrNameLst>
                                      </p:cBhvr>
                                      <p:to>
                                        <p:strVal val="visible"/>
                                      </p:to>
                                    </p:set>
                                    <p:animEffect transition="in" filter="fade">
                                      <p:cBhvr>
                                        <p:cTn id="7" dur="1000"/>
                                        <p:tgtEl>
                                          <p:spTgt spid="1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
                                            <p:txEl>
                                              <p:pRg st="1" end="1"/>
                                            </p:txEl>
                                          </p:spTgt>
                                        </p:tgtEl>
                                        <p:attrNameLst>
                                          <p:attrName>style.visibility</p:attrName>
                                        </p:attrNameLst>
                                      </p:cBhvr>
                                      <p:to>
                                        <p:strVal val="visible"/>
                                      </p:to>
                                    </p:set>
                                    <p:animEffect transition="in" filter="fade">
                                      <p:cBhvr>
                                        <p:cTn id="12" dur="1000"/>
                                        <p:tgtEl>
                                          <p:spTgt spid="19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9">
                                            <p:txEl>
                                              <p:pRg st="2" end="2"/>
                                            </p:txEl>
                                          </p:spTgt>
                                        </p:tgtEl>
                                        <p:attrNameLst>
                                          <p:attrName>style.visibility</p:attrName>
                                        </p:attrNameLst>
                                      </p:cBhvr>
                                      <p:to>
                                        <p:strVal val="visible"/>
                                      </p:to>
                                    </p:set>
                                    <p:animEffect transition="in" filter="fade">
                                      <p:cBhvr>
                                        <p:cTn id="17" dur="1000"/>
                                        <p:tgtEl>
                                          <p:spTgt spid="19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9">
                                            <p:txEl>
                                              <p:pRg st="3" end="3"/>
                                            </p:txEl>
                                          </p:spTgt>
                                        </p:tgtEl>
                                        <p:attrNameLst>
                                          <p:attrName>style.visibility</p:attrName>
                                        </p:attrNameLst>
                                      </p:cBhvr>
                                      <p:to>
                                        <p:strVal val="visible"/>
                                      </p:to>
                                    </p:set>
                                    <p:animEffect transition="in" filter="fade">
                                      <p:cBhvr>
                                        <p:cTn id="22" dur="1000"/>
                                        <p:tgtEl>
                                          <p:spTgt spid="19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9">
                                            <p:txEl>
                                              <p:pRg st="4" end="4"/>
                                            </p:txEl>
                                          </p:spTgt>
                                        </p:tgtEl>
                                        <p:attrNameLst>
                                          <p:attrName>style.visibility</p:attrName>
                                        </p:attrNameLst>
                                      </p:cBhvr>
                                      <p:to>
                                        <p:strVal val="visible"/>
                                      </p:to>
                                    </p:set>
                                    <p:animEffect transition="in" filter="fade">
                                      <p:cBhvr>
                                        <p:cTn id="27" dur="1000"/>
                                        <p:tgtEl>
                                          <p:spTgt spid="19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9">
                                            <p:txEl>
                                              <p:pRg st="5" end="5"/>
                                            </p:txEl>
                                          </p:spTgt>
                                        </p:tgtEl>
                                        <p:attrNameLst>
                                          <p:attrName>style.visibility</p:attrName>
                                        </p:attrNameLst>
                                      </p:cBhvr>
                                      <p:to>
                                        <p:strVal val="visible"/>
                                      </p:to>
                                    </p:set>
                                    <p:animEffect transition="in" filter="fade">
                                      <p:cBhvr>
                                        <p:cTn id="32" dur="1000"/>
                                        <p:tgtEl>
                                          <p:spTgt spid="19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99">
                                            <p:txEl>
                                              <p:pRg st="6" end="6"/>
                                            </p:txEl>
                                          </p:spTgt>
                                        </p:tgtEl>
                                        <p:attrNameLst>
                                          <p:attrName>style.visibility</p:attrName>
                                        </p:attrNameLst>
                                      </p:cBhvr>
                                      <p:to>
                                        <p:strVal val="visible"/>
                                      </p:to>
                                    </p:set>
                                    <p:animEffect transition="in" filter="fade">
                                      <p:cBhvr>
                                        <p:cTn id="37" dur="1000"/>
                                        <p:tgtEl>
                                          <p:spTgt spid="19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99">
                                            <p:txEl>
                                              <p:pRg st="7" end="7"/>
                                            </p:txEl>
                                          </p:spTgt>
                                        </p:tgtEl>
                                        <p:attrNameLst>
                                          <p:attrName>style.visibility</p:attrName>
                                        </p:attrNameLst>
                                      </p:cBhvr>
                                      <p:to>
                                        <p:strVal val="visible"/>
                                      </p:to>
                                    </p:set>
                                    <p:animEffect transition="in" filter="fade">
                                      <p:cBhvr>
                                        <p:cTn id="42" dur="1000"/>
                                        <p:tgtEl>
                                          <p:spTgt spid="199">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99">
                                            <p:txEl>
                                              <p:pRg st="8" end="8"/>
                                            </p:txEl>
                                          </p:spTgt>
                                        </p:tgtEl>
                                        <p:attrNameLst>
                                          <p:attrName>style.visibility</p:attrName>
                                        </p:attrNameLst>
                                      </p:cBhvr>
                                      <p:to>
                                        <p:strVal val="visible"/>
                                      </p:to>
                                    </p:set>
                                    <p:animEffect transition="in" filter="fade">
                                      <p:cBhvr>
                                        <p:cTn id="47" dur="1000"/>
                                        <p:tgtEl>
                                          <p:spTgt spid="199">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99">
                                            <p:txEl>
                                              <p:pRg st="9" end="9"/>
                                            </p:txEl>
                                          </p:spTgt>
                                        </p:tgtEl>
                                        <p:attrNameLst>
                                          <p:attrName>style.visibility</p:attrName>
                                        </p:attrNameLst>
                                      </p:cBhvr>
                                      <p:to>
                                        <p:strVal val="visible"/>
                                      </p:to>
                                    </p:set>
                                    <p:animEffect transition="in" filter="fade">
                                      <p:cBhvr>
                                        <p:cTn id="52" dur="1000"/>
                                        <p:tgtEl>
                                          <p:spTgt spid="199">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99">
                                            <p:txEl>
                                              <p:pRg st="10" end="10"/>
                                            </p:txEl>
                                          </p:spTgt>
                                        </p:tgtEl>
                                        <p:attrNameLst>
                                          <p:attrName>style.visibility</p:attrName>
                                        </p:attrNameLst>
                                      </p:cBhvr>
                                      <p:to>
                                        <p:strVal val="visible"/>
                                      </p:to>
                                    </p:set>
                                    <p:animEffect transition="in" filter="fade">
                                      <p:cBhvr>
                                        <p:cTn id="57" dur="1000"/>
                                        <p:tgtEl>
                                          <p:spTgt spid="199">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99">
                                            <p:txEl>
                                              <p:pRg st="11" end="11"/>
                                            </p:txEl>
                                          </p:spTgt>
                                        </p:tgtEl>
                                        <p:attrNameLst>
                                          <p:attrName>style.visibility</p:attrName>
                                        </p:attrNameLst>
                                      </p:cBhvr>
                                      <p:to>
                                        <p:strVal val="visible"/>
                                      </p:to>
                                    </p:set>
                                    <p:animEffect transition="in" filter="fade">
                                      <p:cBhvr>
                                        <p:cTn id="62" dur="1000"/>
                                        <p:tgtEl>
                                          <p:spTgt spid="199">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4"/>
          <p:cNvSpPr txBox="1">
            <a:spLocks noGrp="1"/>
          </p:cNvSpPr>
          <p:nvPr>
            <p:ph type="title"/>
          </p:nvPr>
        </p:nvSpPr>
        <p:spPr>
          <a:xfrm>
            <a:off x="715418" y="3378456"/>
            <a:ext cx="12561413" cy="1015467"/>
          </a:xfrm>
          <a:prstGeom prst="rect">
            <a:avLst/>
          </a:prstGeom>
        </p:spPr>
        <p:txBody>
          <a:bodyPr spcFirstLastPara="1" vert="horz" wrap="square" lIns="91422" tIns="91422" rIns="91422" bIns="91422" rtlCol="0" anchor="b" anchorCtr="0">
            <a:noAutofit/>
          </a:bodyPr>
          <a:lstStyle/>
          <a:p>
            <a:r>
              <a:rPr lang="en"/>
              <a:t>And who was the first programmer?</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6" name="Google Shape;226;p45" descr="Ada Lovelace portrait.jpg"/>
          <p:cNvPicPr preferRelativeResize="0"/>
          <p:nvPr/>
        </p:nvPicPr>
        <p:blipFill>
          <a:blip r:embed="rId3">
            <a:alphaModFix/>
          </a:blip>
          <a:stretch>
            <a:fillRect/>
          </a:stretch>
        </p:blipFill>
        <p:spPr>
          <a:xfrm>
            <a:off x="5041180" y="1061291"/>
            <a:ext cx="3933422" cy="5649818"/>
          </a:xfrm>
          <a:prstGeom prst="rect">
            <a:avLst/>
          </a:prstGeom>
          <a:noFill/>
          <a:ln>
            <a:noFill/>
          </a:ln>
        </p:spPr>
      </p:pic>
      <p:sp>
        <p:nvSpPr>
          <p:cNvPr id="227" name="Google Shape;227;p45"/>
          <p:cNvSpPr txBox="1"/>
          <p:nvPr/>
        </p:nvSpPr>
        <p:spPr>
          <a:xfrm>
            <a:off x="4697780" y="6664302"/>
            <a:ext cx="5119040" cy="905307"/>
          </a:xfrm>
          <a:prstGeom prst="rect">
            <a:avLst/>
          </a:prstGeom>
          <a:noFill/>
          <a:ln>
            <a:noFill/>
          </a:ln>
        </p:spPr>
        <p:txBody>
          <a:bodyPr spcFirstLastPara="1" wrap="square" lIns="138153" tIns="138153" rIns="138153" bIns="138153" anchor="t" anchorCtr="0">
            <a:noAutofit/>
          </a:bodyPr>
          <a:lstStyle/>
          <a:p>
            <a:r>
              <a:rPr lang="en" sz="1209"/>
              <a:t>Photo By:</a:t>
            </a:r>
            <a:endParaRPr sz="1209" dirty="0"/>
          </a:p>
          <a:p>
            <a:r>
              <a:rPr lang="en" sz="1209"/>
              <a:t>Alfred Edward Chalon [Public domain], via Wikimedia Commons</a:t>
            </a:r>
            <a:endParaRPr sz="1209" dirty="0"/>
          </a:p>
        </p:txBody>
      </p:sp>
      <p:sp>
        <p:nvSpPr>
          <p:cNvPr id="228" name="Google Shape;228;p45"/>
          <p:cNvSpPr txBox="1"/>
          <p:nvPr/>
        </p:nvSpPr>
        <p:spPr>
          <a:xfrm>
            <a:off x="4670353" y="187302"/>
            <a:ext cx="4713307" cy="748907"/>
          </a:xfrm>
          <a:prstGeom prst="rect">
            <a:avLst/>
          </a:prstGeom>
          <a:noFill/>
          <a:ln>
            <a:noFill/>
          </a:ln>
        </p:spPr>
        <p:txBody>
          <a:bodyPr spcFirstLastPara="1" wrap="square" lIns="138153" tIns="138153" rIns="138153" bIns="138153" anchor="t" anchorCtr="0">
            <a:noAutofit/>
          </a:bodyPr>
          <a:lstStyle/>
          <a:p>
            <a:pPr algn="ctr"/>
            <a:r>
              <a:rPr lang="en" sz="1813"/>
              <a:t>The Right Honourable</a:t>
            </a:r>
            <a:endParaRPr sz="1813" dirty="0"/>
          </a:p>
          <a:p>
            <a:pPr algn="ctr"/>
            <a:r>
              <a:rPr lang="en" sz="3022"/>
              <a:t>Countess of Lovelace</a:t>
            </a:r>
            <a:endParaRPr sz="3022" dirty="0"/>
          </a:p>
          <a:p>
            <a:pPr algn="ctr"/>
            <a:endParaRPr sz="3022"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41A88B0-CF49-5149-8DBA-17B1BA803727}"/>
              </a:ext>
            </a:extLst>
          </p:cNvPr>
          <p:cNvSpPr>
            <a:spLocks noGrp="1"/>
          </p:cNvSpPr>
          <p:nvPr>
            <p:ph type="title"/>
          </p:nvPr>
        </p:nvSpPr>
        <p:spPr/>
        <p:txBody>
          <a:bodyPr/>
          <a:lstStyle/>
          <a:p>
            <a:r>
              <a:rPr lang="en-US" dirty="0"/>
              <a:t>Weekly Announcements! </a:t>
            </a:r>
          </a:p>
        </p:txBody>
      </p:sp>
      <p:sp>
        <p:nvSpPr>
          <p:cNvPr id="6" name="Text Placeholder 5">
            <a:extLst>
              <a:ext uri="{FF2B5EF4-FFF2-40B4-BE49-F238E27FC236}">
                <a16:creationId xmlns:a16="http://schemas.microsoft.com/office/drawing/2014/main" id="{3D9F4D3B-2C08-BE45-8FD4-7843D5BB5458}"/>
              </a:ext>
            </a:extLst>
          </p:cNvPr>
          <p:cNvSpPr>
            <a:spLocks noGrp="1"/>
          </p:cNvSpPr>
          <p:nvPr>
            <p:ph type="body" idx="1"/>
          </p:nvPr>
        </p:nvSpPr>
        <p:spPr>
          <a:xfrm>
            <a:off x="628075" y="1920725"/>
            <a:ext cx="7261774" cy="4836081"/>
          </a:xfrm>
        </p:spPr>
        <p:txBody>
          <a:bodyPr/>
          <a:lstStyle/>
          <a:p>
            <a:r>
              <a:rPr lang="en-US" dirty="0"/>
              <a:t>Will have these up every week! </a:t>
            </a:r>
          </a:p>
          <a:p>
            <a:r>
              <a:rPr lang="en-US" dirty="0"/>
              <a:t>Start of every class as you come to class.</a:t>
            </a:r>
          </a:p>
          <a:p>
            <a:endParaRPr lang="en-US" dirty="0"/>
          </a:p>
          <a:p>
            <a:endParaRPr lang="en-US" dirty="0"/>
          </a:p>
          <a:p>
            <a:r>
              <a:rPr lang="en-US" dirty="0"/>
              <a:t>Reminder: Sign up for help sessions</a:t>
            </a:r>
          </a:p>
          <a:p>
            <a:r>
              <a:rPr lang="en-US" dirty="0"/>
              <a:t>Do readings *before* your next class (Monday)</a:t>
            </a:r>
          </a:p>
          <a:p>
            <a:pPr lvl="1"/>
            <a:r>
              <a:rPr lang="en-US" dirty="0"/>
              <a:t>Always, do it before coming to class – makes a world of difference. </a:t>
            </a:r>
          </a:p>
          <a:p>
            <a:endParaRPr lang="en-US" dirty="0"/>
          </a:p>
        </p:txBody>
      </p:sp>
      <p:sp>
        <p:nvSpPr>
          <p:cNvPr id="7" name="TextBox 6">
            <a:extLst>
              <a:ext uri="{FF2B5EF4-FFF2-40B4-BE49-F238E27FC236}">
                <a16:creationId xmlns:a16="http://schemas.microsoft.com/office/drawing/2014/main" id="{F1F79DD2-1F3F-234C-A44A-3A87D436D29A}"/>
              </a:ext>
            </a:extLst>
          </p:cNvPr>
          <p:cNvSpPr txBox="1"/>
          <p:nvPr/>
        </p:nvSpPr>
        <p:spPr>
          <a:xfrm>
            <a:off x="10054127" y="1658113"/>
            <a:ext cx="3597662" cy="1938992"/>
          </a:xfrm>
          <a:prstGeom prst="rect">
            <a:avLst/>
          </a:prstGeom>
          <a:noFill/>
        </p:spPr>
        <p:txBody>
          <a:bodyPr wrap="square" rtlCol="0">
            <a:spAutoFit/>
          </a:bodyPr>
          <a:lstStyle/>
          <a:p>
            <a:r>
              <a:rPr lang="en-US" dirty="0"/>
              <a:t>TODO Reminders:</a:t>
            </a:r>
          </a:p>
          <a:p>
            <a:endParaRPr lang="en-US" dirty="0"/>
          </a:p>
          <a:p>
            <a:pPr marL="431797" indent="-431797">
              <a:buFont typeface="Arial" panose="020B0604020202020204" pitchFamily="34" charset="0"/>
              <a:buChar char="•"/>
            </a:pPr>
            <a:r>
              <a:rPr lang="en-US" dirty="0"/>
              <a:t>Setup MS Teams</a:t>
            </a:r>
          </a:p>
          <a:p>
            <a:pPr marL="431797" indent="-431797">
              <a:buFont typeface="Arial" panose="020B0604020202020204" pitchFamily="34" charset="0"/>
              <a:buChar char="•"/>
            </a:pPr>
            <a:r>
              <a:rPr lang="en-US" dirty="0"/>
              <a:t>Reading 1 (</a:t>
            </a:r>
            <a:r>
              <a:rPr lang="en-US" dirty="0" err="1"/>
              <a:t>Zybooks</a:t>
            </a:r>
            <a:r>
              <a:rPr lang="en-US" dirty="0"/>
              <a:t>)</a:t>
            </a:r>
          </a:p>
          <a:p>
            <a:pPr marL="431797" indent="-431797">
              <a:buFont typeface="Arial" panose="020B0604020202020204" pitchFamily="34" charset="0"/>
              <a:buChar char="•"/>
            </a:pPr>
            <a:r>
              <a:rPr lang="en-US" dirty="0"/>
              <a:t>Syllabus Quiz</a:t>
            </a:r>
          </a:p>
          <a:p>
            <a:pPr marL="431797" indent="-431797">
              <a:buFont typeface="Arial" panose="020B0604020202020204" pitchFamily="34" charset="0"/>
              <a:buChar char="•"/>
            </a:pPr>
            <a:r>
              <a:rPr lang="en-US" dirty="0"/>
              <a:t>Knowledge Check</a:t>
            </a:r>
          </a:p>
        </p:txBody>
      </p:sp>
    </p:spTree>
    <p:extLst>
      <p:ext uri="{BB962C8B-B14F-4D97-AF65-F5344CB8AC3E}">
        <p14:creationId xmlns:p14="http://schemas.microsoft.com/office/powerpoint/2010/main" val="295422646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215533-8C2E-8F4B-916B-F5B8F55E9867}"/>
              </a:ext>
            </a:extLst>
          </p:cNvPr>
          <p:cNvSpPr>
            <a:spLocks noGrp="1"/>
          </p:cNvSpPr>
          <p:nvPr>
            <p:ph type="title"/>
          </p:nvPr>
        </p:nvSpPr>
        <p:spPr/>
        <p:txBody>
          <a:bodyPr/>
          <a:lstStyle/>
          <a:p>
            <a:r>
              <a:rPr lang="en-US" dirty="0"/>
              <a:t>Instructor: Who Am I?</a:t>
            </a:r>
          </a:p>
        </p:txBody>
      </p:sp>
      <p:sp>
        <p:nvSpPr>
          <p:cNvPr id="5" name="Text Placeholder 4">
            <a:extLst>
              <a:ext uri="{FF2B5EF4-FFF2-40B4-BE49-F238E27FC236}">
                <a16:creationId xmlns:a16="http://schemas.microsoft.com/office/drawing/2014/main" id="{FCAB120F-7517-3142-84CF-7C4C46A6D1FD}"/>
              </a:ext>
            </a:extLst>
          </p:cNvPr>
          <p:cNvSpPr>
            <a:spLocks noGrp="1"/>
          </p:cNvSpPr>
          <p:nvPr>
            <p:ph type="body" idx="1"/>
          </p:nvPr>
        </p:nvSpPr>
        <p:spPr>
          <a:xfrm>
            <a:off x="628075" y="1766856"/>
            <a:ext cx="12561413" cy="6514019"/>
          </a:xfrm>
        </p:spPr>
        <p:txBody>
          <a:bodyPr/>
          <a:lstStyle/>
          <a:p>
            <a:pPr fontAlgn="base"/>
            <a:r>
              <a:rPr lang="en-US" sz="1511" dirty="0"/>
              <a:t>Masters of Science in Computer Science - From CSU! </a:t>
            </a:r>
          </a:p>
          <a:p>
            <a:pPr lvl="1" fontAlgn="base"/>
            <a:r>
              <a:rPr lang="en-US" sz="1360" dirty="0"/>
              <a:t>Studied Computer Vision: Merging of Artificial Intelligence and Computer Graphics</a:t>
            </a:r>
          </a:p>
          <a:p>
            <a:pPr lvl="1" fontAlgn="base"/>
            <a:r>
              <a:rPr lang="en-US" sz="1360" dirty="0"/>
              <a:t>PhD CSU – Computer Science Education </a:t>
            </a:r>
          </a:p>
          <a:p>
            <a:pPr fontAlgn="base"/>
            <a:r>
              <a:rPr lang="en-US" sz="1511" dirty="0"/>
              <a:t>Worked in Industry for 10 years</a:t>
            </a:r>
          </a:p>
          <a:p>
            <a:pPr lvl="1" fontAlgn="base"/>
            <a:r>
              <a:rPr lang="en-US" sz="1360" dirty="0"/>
              <a:t>Raytheon IIS</a:t>
            </a:r>
          </a:p>
          <a:p>
            <a:pPr lvl="1" fontAlgn="base"/>
            <a:r>
              <a:rPr lang="en-US" sz="1360" u="sng" dirty="0">
                <a:hlinkClick r:id="rId2"/>
              </a:rPr>
              <a:t>US Soil</a:t>
            </a:r>
            <a:r>
              <a:rPr lang="en-US" sz="1360" dirty="0"/>
              <a:t>  - co-owner</a:t>
            </a:r>
          </a:p>
          <a:p>
            <a:pPr lvl="1" fontAlgn="base"/>
            <a:r>
              <a:rPr lang="en-US" sz="1360" u="sng" dirty="0">
                <a:hlinkClick r:id="rId3"/>
              </a:rPr>
              <a:t>Real Food and Health Magazine</a:t>
            </a:r>
            <a:r>
              <a:rPr lang="en-US" sz="1360" dirty="0"/>
              <a:t> - co-owner</a:t>
            </a:r>
          </a:p>
          <a:p>
            <a:pPr lvl="1" fontAlgn="base"/>
            <a:r>
              <a:rPr lang="en-US" sz="1360" dirty="0"/>
              <a:t>Principal of an alternative high-school</a:t>
            </a:r>
          </a:p>
          <a:p>
            <a:pPr fontAlgn="base"/>
            <a:r>
              <a:rPr lang="en-US" sz="1511" dirty="0"/>
              <a:t>Research Interests</a:t>
            </a:r>
          </a:p>
          <a:p>
            <a:pPr lvl="1" fontAlgn="base"/>
            <a:r>
              <a:rPr lang="en-US" sz="1360" dirty="0"/>
              <a:t>Computer Science Education</a:t>
            </a:r>
          </a:p>
          <a:p>
            <a:pPr lvl="1" fontAlgn="base"/>
            <a:r>
              <a:rPr lang="en-US" sz="1360" dirty="0"/>
              <a:t>Learning Analytics</a:t>
            </a:r>
          </a:p>
          <a:p>
            <a:pPr lvl="1" fontAlgn="base"/>
            <a:r>
              <a:rPr lang="en-US" sz="1360" dirty="0"/>
              <a:t>Diversity in Computer Science</a:t>
            </a:r>
          </a:p>
          <a:p>
            <a:pPr fontAlgn="base"/>
            <a:r>
              <a:rPr lang="en-US" sz="1511" dirty="0"/>
              <a:t>Outside Interests</a:t>
            </a:r>
          </a:p>
          <a:p>
            <a:pPr lvl="1" fontAlgn="base"/>
            <a:r>
              <a:rPr lang="en-US" sz="1360" dirty="0"/>
              <a:t>Society of Creative Anachronism (Living History Recreators)</a:t>
            </a:r>
          </a:p>
          <a:p>
            <a:pPr lvl="1" fontAlgn="base"/>
            <a:r>
              <a:rPr lang="en-US" sz="1360" dirty="0"/>
              <a:t>Rapier and Longsword - Historical Martial Arts (I learn and teach)</a:t>
            </a:r>
          </a:p>
          <a:p>
            <a:pPr lvl="1" fontAlgn="base"/>
            <a:r>
              <a:rPr lang="en-US" sz="1360" dirty="0"/>
              <a:t>Dancing and Theater</a:t>
            </a:r>
          </a:p>
        </p:txBody>
      </p:sp>
      <p:pic>
        <p:nvPicPr>
          <p:cNvPr id="1026" name="Picture 2" descr="Image may contain: one or more people, cloud, sky, outdoor and nature">
            <a:extLst>
              <a:ext uri="{FF2B5EF4-FFF2-40B4-BE49-F238E27FC236}">
                <a16:creationId xmlns:a16="http://schemas.microsoft.com/office/drawing/2014/main" id="{796CA812-7090-2C44-87FF-0465584CC1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0591" y="3700715"/>
            <a:ext cx="5425560" cy="3384446"/>
          </a:xfrm>
          <a:prstGeom prst="rect">
            <a:avLst/>
          </a:prstGeom>
          <a:noFill/>
          <a:effectLst>
            <a:softEdge rad="149204"/>
          </a:effectLst>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B18F0DB-EEC2-524C-9BFD-5A74C33F8F31}"/>
              </a:ext>
            </a:extLst>
          </p:cNvPr>
          <p:cNvPicPr>
            <a:picLocks noChangeAspect="1"/>
          </p:cNvPicPr>
          <p:nvPr/>
        </p:nvPicPr>
        <p:blipFill>
          <a:blip r:embed="rId5"/>
          <a:stretch>
            <a:fillRect/>
          </a:stretch>
        </p:blipFill>
        <p:spPr>
          <a:xfrm>
            <a:off x="11704653" y="168237"/>
            <a:ext cx="1821498" cy="1821498"/>
          </a:xfrm>
          <a:prstGeom prst="rect">
            <a:avLst/>
          </a:prstGeom>
          <a:effectLst>
            <a:softEdge rad="41801"/>
          </a:effectLst>
        </p:spPr>
      </p:pic>
    </p:spTree>
    <p:extLst>
      <p:ext uri="{BB962C8B-B14F-4D97-AF65-F5344CB8AC3E}">
        <p14:creationId xmlns:p14="http://schemas.microsoft.com/office/powerpoint/2010/main" val="378011508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0"/>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CS 150B: Topics Covered</a:t>
            </a:r>
            <a:endParaRPr dirty="0"/>
          </a:p>
        </p:txBody>
      </p:sp>
      <p:sp>
        <p:nvSpPr>
          <p:cNvPr id="193" name="Google Shape;193;p40"/>
          <p:cNvSpPr txBox="1">
            <a:spLocks noGrp="1"/>
          </p:cNvSpPr>
          <p:nvPr>
            <p:ph type="body" idx="1"/>
          </p:nvPr>
        </p:nvSpPr>
        <p:spPr>
          <a:xfrm>
            <a:off x="628093" y="2004023"/>
            <a:ext cx="12561413" cy="2541317"/>
          </a:xfrm>
          <a:prstGeom prst="rect">
            <a:avLst/>
          </a:prstGeom>
        </p:spPr>
        <p:txBody>
          <a:bodyPr spcFirstLastPara="1" vert="horz" wrap="square" lIns="91422" tIns="91422" rIns="91422" bIns="91422" rtlCol="0" anchor="t" anchorCtr="0">
            <a:noAutofit/>
          </a:bodyPr>
          <a:lstStyle/>
          <a:p>
            <a:pPr marL="0" indent="0">
              <a:buNone/>
            </a:pPr>
            <a:r>
              <a:rPr lang="en" dirty="0"/>
              <a:t>CS For All</a:t>
            </a:r>
            <a:endParaRPr dirty="0"/>
          </a:p>
          <a:p>
            <a:r>
              <a:rPr lang="en" dirty="0"/>
              <a:t>History of Computer Science</a:t>
            </a:r>
            <a:endParaRPr dirty="0"/>
          </a:p>
          <a:p>
            <a:pPr>
              <a:spcBef>
                <a:spcPts val="0"/>
              </a:spcBef>
            </a:pPr>
            <a:r>
              <a:rPr lang="en-US" dirty="0"/>
              <a:t>Inclusive Design Choices</a:t>
            </a:r>
            <a:endParaRPr dirty="0"/>
          </a:p>
          <a:p>
            <a:pPr>
              <a:spcBef>
                <a:spcPts val="0"/>
              </a:spcBef>
            </a:pPr>
            <a:r>
              <a:rPr lang="en" dirty="0"/>
              <a:t>Ethical Questions of Technology</a:t>
            </a:r>
            <a:endParaRPr dirty="0"/>
          </a:p>
          <a:p>
            <a:pPr>
              <a:spcBef>
                <a:spcPts val="0"/>
              </a:spcBef>
            </a:pPr>
            <a:r>
              <a:rPr lang="en" dirty="0"/>
              <a:t>Computer Security and Privacy</a:t>
            </a:r>
            <a:endParaRPr dirty="0"/>
          </a:p>
          <a:p>
            <a:pPr>
              <a:spcBef>
                <a:spcPts val="0"/>
              </a:spcBef>
            </a:pPr>
            <a:r>
              <a:rPr lang="en" dirty="0"/>
              <a:t>Current Industries in Computer Science</a:t>
            </a:r>
            <a:endParaRPr dirty="0"/>
          </a:p>
        </p:txBody>
      </p:sp>
      <p:sp>
        <p:nvSpPr>
          <p:cNvPr id="194" name="Google Shape;194;p40"/>
          <p:cNvSpPr txBox="1">
            <a:spLocks noGrp="1"/>
          </p:cNvSpPr>
          <p:nvPr>
            <p:ph type="body" idx="1"/>
          </p:nvPr>
        </p:nvSpPr>
        <p:spPr>
          <a:xfrm>
            <a:off x="7148093" y="2004033"/>
            <a:ext cx="6280480" cy="3698596"/>
          </a:xfrm>
          <a:prstGeom prst="rect">
            <a:avLst/>
          </a:prstGeom>
        </p:spPr>
        <p:txBody>
          <a:bodyPr spcFirstLastPara="1" vert="horz" wrap="square" lIns="91422" tIns="91422" rIns="91422" bIns="91422" rtlCol="0" anchor="t" anchorCtr="0">
            <a:noAutofit/>
          </a:bodyPr>
          <a:lstStyle/>
          <a:p>
            <a:pPr marL="0" indent="0">
              <a:buNone/>
            </a:pPr>
            <a:r>
              <a:rPr lang="en" dirty="0"/>
              <a:t>Programming Basics (Python):</a:t>
            </a:r>
            <a:endParaRPr dirty="0"/>
          </a:p>
          <a:p>
            <a:r>
              <a:rPr lang="en-US" dirty="0"/>
              <a:t>Python basics (variables, operations, printing)</a:t>
            </a:r>
          </a:p>
          <a:p>
            <a:r>
              <a:rPr lang="en-US" dirty="0"/>
              <a:t>Control Structures (Conditionals, Loops, Functions)</a:t>
            </a:r>
          </a:p>
          <a:p>
            <a:r>
              <a:rPr lang="en-US" dirty="0"/>
              <a:t>Lists and Dictionaries</a:t>
            </a:r>
          </a:p>
          <a:p>
            <a:r>
              <a:rPr lang="en-US" dirty="0"/>
              <a:t>File I/O including  CSV files</a:t>
            </a:r>
          </a:p>
          <a:p>
            <a:pPr marL="230292" indent="0">
              <a:buNone/>
            </a:pPr>
            <a:r>
              <a:rPr lang="en" dirty="0"/>
              <a:t>Not in this order -</a:t>
            </a:r>
            <a:r>
              <a:rPr lang="en" b="1" dirty="0"/>
              <a:t> iterative approach</a:t>
            </a:r>
            <a:endParaRPr lang="en" dirty="0"/>
          </a:p>
          <a:p>
            <a:pPr marL="0" indent="0">
              <a:buNone/>
            </a:pPr>
            <a:r>
              <a:rPr lang="en" dirty="0"/>
              <a:t>Why Python?</a:t>
            </a:r>
            <a:endParaRPr dirty="0"/>
          </a:p>
          <a:p>
            <a:r>
              <a:rPr lang="en-US" dirty="0"/>
              <a:t>Used in all fields for scripting and research</a:t>
            </a:r>
            <a:endParaRPr dirty="0"/>
          </a:p>
        </p:txBody>
      </p:sp>
      <p:pic>
        <p:nvPicPr>
          <p:cNvPr id="195" name="Google Shape;195;p40"/>
          <p:cNvPicPr preferRelativeResize="0"/>
          <p:nvPr/>
        </p:nvPicPr>
        <p:blipFill>
          <a:blip r:embed="rId3">
            <a:alphaModFix/>
          </a:blip>
          <a:stretch>
            <a:fillRect/>
          </a:stretch>
        </p:blipFill>
        <p:spPr>
          <a:xfrm>
            <a:off x="889855" y="4838204"/>
            <a:ext cx="4789316" cy="1939664"/>
          </a:xfrm>
          <a:prstGeom prst="rect">
            <a:avLst/>
          </a:prstGeom>
          <a:noFill/>
          <a:ln>
            <a:noFill/>
          </a:ln>
        </p:spPr>
      </p:pic>
      <p:sp>
        <p:nvSpPr>
          <p:cNvPr id="196" name="Google Shape;196;p40"/>
          <p:cNvSpPr txBox="1"/>
          <p:nvPr/>
        </p:nvSpPr>
        <p:spPr>
          <a:xfrm>
            <a:off x="1872153" y="6695469"/>
            <a:ext cx="2824720" cy="327760"/>
          </a:xfrm>
          <a:prstGeom prst="rect">
            <a:avLst/>
          </a:prstGeom>
          <a:noFill/>
          <a:ln>
            <a:noFill/>
          </a:ln>
        </p:spPr>
        <p:txBody>
          <a:bodyPr spcFirstLastPara="1" wrap="square" lIns="138153" tIns="138153" rIns="138153" bIns="138153" anchor="t" anchorCtr="0">
            <a:noAutofit/>
          </a:bodyPr>
          <a:lstStyle/>
          <a:p>
            <a:r>
              <a:rPr lang="en" sz="1209">
                <a:solidFill>
                  <a:srgbClr val="9A9A9C"/>
                </a:solidFill>
                <a:latin typeface="Proxima Nova"/>
                <a:ea typeface="Proxima Nova"/>
                <a:cs typeface="Proxima Nova"/>
                <a:sym typeface="Proxima Nova"/>
              </a:rPr>
              <a:t>Ref: </a:t>
            </a:r>
            <a:r>
              <a:rPr lang="en" sz="1209" u="sng">
                <a:solidFill>
                  <a:schemeClr val="hlink"/>
                </a:solidFill>
                <a:latin typeface="Proxima Nova"/>
                <a:ea typeface="Proxima Nova"/>
                <a:cs typeface="Proxima Nova"/>
                <a:sym typeface="Proxima Nova"/>
                <a:hlinkClick r:id="rId4"/>
              </a:rPr>
              <a:t>Illustration by Melissa Risteff</a:t>
            </a:r>
            <a:endParaRPr sz="1209" dirty="0">
              <a:solidFill>
                <a:srgbClr val="9A9A9C"/>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FA02E0B5-0CD0-5044-967B-F154BAD0FC18}"/>
              </a:ext>
            </a:extLst>
          </p:cNvPr>
          <p:cNvSpPr txBox="1"/>
          <p:nvPr/>
        </p:nvSpPr>
        <p:spPr>
          <a:xfrm>
            <a:off x="2536498" y="7379521"/>
            <a:ext cx="8087342" cy="646331"/>
          </a:xfrm>
          <a:prstGeom prst="rect">
            <a:avLst/>
          </a:prstGeom>
          <a:noFill/>
        </p:spPr>
        <p:txBody>
          <a:bodyPr wrap="none" rtlCol="0">
            <a:spAutoFit/>
          </a:bodyPr>
          <a:lstStyle/>
          <a:p>
            <a:r>
              <a:rPr lang="en-US" sz="1600" dirty="0"/>
              <a:t>Further Reading: </a:t>
            </a:r>
            <a:r>
              <a:rPr lang="en-US" sz="1600" u="sng" dirty="0">
                <a:solidFill>
                  <a:schemeClr val="hlink"/>
                </a:solidFill>
                <a:hlinkClick r:id="rId5"/>
              </a:rPr>
              <a:t>https://www.geeksforgeeks.org/why-you-should-learn-python-in-2021/</a:t>
            </a:r>
            <a:endParaRPr lang="en-US" sz="1600" u="sng" dirty="0">
              <a:solidFill>
                <a:schemeClr val="hlink"/>
              </a:solidFill>
            </a:endParaRP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1"/>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Teaching Approach/Concepts</a:t>
            </a:r>
            <a:endParaRPr dirty="0"/>
          </a:p>
        </p:txBody>
      </p:sp>
      <p:sp>
        <p:nvSpPr>
          <p:cNvPr id="202" name="Google Shape;202;p41"/>
          <p:cNvSpPr txBox="1">
            <a:spLocks noGrp="1"/>
          </p:cNvSpPr>
          <p:nvPr>
            <p:ph type="body" idx="1"/>
          </p:nvPr>
        </p:nvSpPr>
        <p:spPr>
          <a:xfrm>
            <a:off x="628075" y="2138551"/>
            <a:ext cx="12561413" cy="4462273"/>
          </a:xfrm>
          <a:prstGeom prst="rect">
            <a:avLst/>
          </a:prstGeom>
        </p:spPr>
        <p:txBody>
          <a:bodyPr spcFirstLastPara="1" vert="horz" wrap="square" lIns="91422" tIns="91422" rIns="91422" bIns="91422" rtlCol="0" anchor="t" anchorCtr="0">
            <a:noAutofit/>
          </a:bodyPr>
          <a:lstStyle/>
          <a:p>
            <a:r>
              <a:rPr lang="en" dirty="0"/>
              <a:t>Based on Psychology of Learning</a:t>
            </a:r>
            <a:endParaRPr dirty="0"/>
          </a:p>
          <a:p>
            <a:pPr lvl="1">
              <a:spcBef>
                <a:spcPts val="0"/>
              </a:spcBef>
            </a:pPr>
            <a:r>
              <a:rPr lang="en" dirty="0"/>
              <a:t>Spacing</a:t>
            </a:r>
            <a:endParaRPr dirty="0"/>
          </a:p>
          <a:p>
            <a:pPr lvl="1">
              <a:spcBef>
                <a:spcPts val="0"/>
              </a:spcBef>
            </a:pPr>
            <a:r>
              <a:rPr lang="en" dirty="0"/>
              <a:t>Interweaving</a:t>
            </a:r>
            <a:endParaRPr dirty="0"/>
          </a:p>
          <a:p>
            <a:pPr lvl="1">
              <a:spcBef>
                <a:spcPts val="0"/>
              </a:spcBef>
            </a:pPr>
            <a:r>
              <a:rPr lang="en-US" dirty="0"/>
              <a:t>Practiced Recall</a:t>
            </a:r>
            <a:endParaRPr dirty="0"/>
          </a:p>
          <a:p>
            <a:pPr lvl="1">
              <a:spcBef>
                <a:spcPts val="0"/>
              </a:spcBef>
            </a:pPr>
            <a:r>
              <a:rPr lang="en" dirty="0"/>
              <a:t>Elaboration</a:t>
            </a:r>
            <a:endParaRPr dirty="0"/>
          </a:p>
          <a:p>
            <a:pPr lvl="1">
              <a:spcBef>
                <a:spcPts val="0"/>
              </a:spcBef>
            </a:pPr>
            <a:r>
              <a:rPr lang="en" dirty="0"/>
              <a:t>Reflection</a:t>
            </a:r>
          </a:p>
          <a:p>
            <a:pPr>
              <a:spcBef>
                <a:spcPts val="0"/>
              </a:spcBef>
            </a:pPr>
            <a:r>
              <a:rPr lang="en" dirty="0"/>
              <a:t>Spacing and Interweaving</a:t>
            </a:r>
          </a:p>
          <a:p>
            <a:pPr lvl="1">
              <a:spcBef>
                <a:spcPts val="0"/>
              </a:spcBef>
            </a:pPr>
            <a:r>
              <a:rPr lang="en" dirty="0"/>
              <a:t>4 week cycles on labs and readings</a:t>
            </a:r>
          </a:p>
          <a:p>
            <a:pPr>
              <a:spcBef>
                <a:spcPts val="0"/>
              </a:spcBef>
            </a:pPr>
            <a:r>
              <a:rPr lang="en" dirty="0"/>
              <a:t>Practiced Recall</a:t>
            </a:r>
          </a:p>
          <a:p>
            <a:pPr lvl="1">
              <a:spcBef>
                <a:spcPts val="0"/>
              </a:spcBef>
            </a:pPr>
            <a:r>
              <a:rPr lang="en" dirty="0"/>
              <a:t>Weekly Knowledge Checks </a:t>
            </a:r>
          </a:p>
          <a:p>
            <a:pPr>
              <a:spcBef>
                <a:spcPts val="0"/>
              </a:spcBef>
            </a:pPr>
            <a:r>
              <a:rPr lang="en" dirty="0"/>
              <a:t>Elaboration and Reflection</a:t>
            </a:r>
          </a:p>
          <a:p>
            <a:pPr lvl="1">
              <a:spcBef>
                <a:spcPts val="0"/>
              </a:spcBef>
            </a:pPr>
            <a:r>
              <a:rPr lang="en" dirty="0"/>
              <a:t>Written assignments</a:t>
            </a:r>
            <a:endParaRPr dirty="0"/>
          </a:p>
        </p:txBody>
      </p:sp>
      <p:sp>
        <p:nvSpPr>
          <p:cNvPr id="203" name="Google Shape;203;p41"/>
          <p:cNvSpPr txBox="1"/>
          <p:nvPr/>
        </p:nvSpPr>
        <p:spPr>
          <a:xfrm>
            <a:off x="6698980" y="1923393"/>
            <a:ext cx="6574167" cy="1305229"/>
          </a:xfrm>
          <a:prstGeom prst="rect">
            <a:avLst/>
          </a:prstGeom>
          <a:noFill/>
          <a:ln>
            <a:noFill/>
          </a:ln>
        </p:spPr>
        <p:txBody>
          <a:bodyPr spcFirstLastPara="1" wrap="square" lIns="138153" tIns="138153" rIns="138153" bIns="138153" anchor="t" anchorCtr="0">
            <a:noAutofit/>
          </a:bodyPr>
          <a:lstStyle/>
          <a:p>
            <a:r>
              <a:rPr lang="en" sz="3200" dirty="0">
                <a:latin typeface="Cambria"/>
                <a:ea typeface="Cambria"/>
                <a:cs typeface="Cambria"/>
                <a:sym typeface="Cambria"/>
              </a:rPr>
              <a:t>To have another language is to possess a second soul.</a:t>
            </a:r>
            <a:r>
              <a:rPr lang="en" sz="3200" dirty="0">
                <a:latin typeface="Lobster"/>
                <a:ea typeface="Lobster"/>
                <a:cs typeface="Lobster"/>
                <a:sym typeface="Lobster"/>
              </a:rPr>
              <a:t> </a:t>
            </a:r>
            <a:r>
              <a:rPr lang="en" sz="1800" dirty="0">
                <a:latin typeface="Proxima Nova"/>
                <a:ea typeface="Proxima Nova"/>
                <a:cs typeface="Proxima Nova"/>
                <a:sym typeface="Proxima Nova"/>
              </a:rPr>
              <a:t>- Charlemagne </a:t>
            </a:r>
            <a:r>
              <a:rPr lang="en" sz="1000" dirty="0">
                <a:latin typeface="Proxima Nova"/>
                <a:ea typeface="Proxima Nova"/>
                <a:cs typeface="Proxima Nova"/>
                <a:sym typeface="Proxima Nova"/>
              </a:rPr>
              <a:t>(748 –814)</a:t>
            </a:r>
            <a:endParaRPr sz="1000" dirty="0">
              <a:latin typeface="Proxima Nova"/>
              <a:ea typeface="Proxima Nova"/>
              <a:cs typeface="Proxima Nova"/>
              <a:sym typeface="Proxima Nova"/>
            </a:endParaRPr>
          </a:p>
        </p:txBody>
      </p:sp>
      <p:sp>
        <p:nvSpPr>
          <p:cNvPr id="2" name="Rectangle 1">
            <a:extLst>
              <a:ext uri="{FF2B5EF4-FFF2-40B4-BE49-F238E27FC236}">
                <a16:creationId xmlns:a16="http://schemas.microsoft.com/office/drawing/2014/main" id="{2BDC0EB1-A71C-E149-AB46-69F8E596EC15}"/>
              </a:ext>
            </a:extLst>
          </p:cNvPr>
          <p:cNvSpPr/>
          <p:nvPr/>
        </p:nvSpPr>
        <p:spPr>
          <a:xfrm>
            <a:off x="6364347" y="4180537"/>
            <a:ext cx="6908800" cy="1208279"/>
          </a:xfrm>
          <a:prstGeom prst="rect">
            <a:avLst/>
          </a:prstGeom>
        </p:spPr>
        <p:txBody>
          <a:bodyPr>
            <a:spAutoFit/>
          </a:bodyPr>
          <a:lstStyle/>
          <a:p>
            <a:pPr marL="489370" indent="-259078">
              <a:spcBef>
                <a:spcPts val="604"/>
              </a:spcBef>
              <a:buSzPts val="1200"/>
              <a:buFont typeface="Arial" panose="020B0604020202020204" pitchFamily="34" charset="0"/>
              <a:buChar char="•"/>
            </a:pPr>
            <a:r>
              <a:rPr lang="en-US" sz="1813" dirty="0"/>
              <a:t>You are learning </a:t>
            </a:r>
          </a:p>
          <a:p>
            <a:pPr marL="1189840" lvl="1" indent="-259078">
              <a:buSzPts val="1100"/>
              <a:buFont typeface="Arial" panose="020B0604020202020204" pitchFamily="34" charset="0"/>
              <a:buChar char="•"/>
            </a:pPr>
            <a:r>
              <a:rPr lang="en-US" sz="1813" dirty="0"/>
              <a:t>A new language</a:t>
            </a:r>
          </a:p>
          <a:p>
            <a:pPr marL="1189840" lvl="1" indent="-259078">
              <a:buSzPts val="1100"/>
              <a:buFont typeface="Arial" panose="020B0604020202020204" pitchFamily="34" charset="0"/>
              <a:buChar char="•"/>
            </a:pPr>
            <a:r>
              <a:rPr lang="en-US" sz="1813" dirty="0"/>
              <a:t>A different way of thinking  (Divide-Conquer-Glue)</a:t>
            </a:r>
          </a:p>
          <a:p>
            <a:pPr marL="1189840" lvl="1" indent="-259078">
              <a:buSzPts val="1100"/>
              <a:buFont typeface="Arial" panose="020B0604020202020204" pitchFamily="34" charset="0"/>
              <a:buChar char="•"/>
            </a:pPr>
            <a:r>
              <a:rPr lang="en-US" sz="1813" b="1" dirty="0"/>
              <a:t>OK to struggle!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42"/>
          <p:cNvSpPr txBox="1">
            <a:spLocks noGrp="1"/>
          </p:cNvSpPr>
          <p:nvPr>
            <p:ph type="title"/>
          </p:nvPr>
        </p:nvSpPr>
        <p:spPr>
          <a:xfrm>
            <a:off x="628075" y="905258"/>
            <a:ext cx="12561413" cy="1015467"/>
          </a:xfrm>
          <a:prstGeom prst="rect">
            <a:avLst/>
          </a:prstGeom>
        </p:spPr>
        <p:txBody>
          <a:bodyPr spcFirstLastPara="1" vert="horz" wrap="square" lIns="91422" tIns="91422" rIns="91422" bIns="91422" rtlCol="0" anchor="b" anchorCtr="0">
            <a:noAutofit/>
          </a:bodyPr>
          <a:lstStyle/>
          <a:p>
            <a:r>
              <a:rPr lang="en" dirty="0"/>
              <a:t>Course Structure - </a:t>
            </a:r>
            <a:r>
              <a:rPr lang="en" u="sng" dirty="0"/>
              <a:t>Follow Canvas</a:t>
            </a:r>
            <a:endParaRPr u="sng" dirty="0"/>
          </a:p>
        </p:txBody>
      </p:sp>
      <p:sp>
        <p:nvSpPr>
          <p:cNvPr id="209" name="Google Shape;209;p42"/>
          <p:cNvSpPr txBox="1">
            <a:spLocks noGrp="1"/>
          </p:cNvSpPr>
          <p:nvPr>
            <p:ph type="body" idx="1"/>
          </p:nvPr>
        </p:nvSpPr>
        <p:spPr>
          <a:xfrm>
            <a:off x="628076" y="2109462"/>
            <a:ext cx="6619392" cy="5386359"/>
          </a:xfrm>
          <a:prstGeom prst="rect">
            <a:avLst/>
          </a:prstGeom>
        </p:spPr>
        <p:txBody>
          <a:bodyPr spcFirstLastPara="1" vert="horz" wrap="square" lIns="91422" tIns="91422" rIns="91422" bIns="91422" rtlCol="0" anchor="t" anchorCtr="0">
            <a:noAutofit/>
          </a:bodyPr>
          <a:lstStyle/>
          <a:p>
            <a:r>
              <a:rPr lang="en" sz="2000" dirty="0"/>
              <a:t>Readings </a:t>
            </a:r>
            <a:endParaRPr sz="2000" dirty="0"/>
          </a:p>
          <a:p>
            <a:pPr lvl="1">
              <a:spcBef>
                <a:spcPts val="0"/>
              </a:spcBef>
            </a:pPr>
            <a:r>
              <a:rPr lang="en" sz="1800" dirty="0"/>
              <a:t>Due before Lectures, writing code</a:t>
            </a:r>
            <a:endParaRPr sz="1800" dirty="0"/>
          </a:p>
          <a:p>
            <a:pPr>
              <a:spcBef>
                <a:spcPts val="0"/>
              </a:spcBef>
            </a:pPr>
            <a:r>
              <a:rPr lang="en" sz="2000" dirty="0"/>
              <a:t>Lectures</a:t>
            </a:r>
            <a:endParaRPr sz="2000" dirty="0"/>
          </a:p>
          <a:p>
            <a:pPr lvl="1">
              <a:spcBef>
                <a:spcPts val="0"/>
              </a:spcBef>
            </a:pPr>
            <a:r>
              <a:rPr lang="en" sz="1800" dirty="0"/>
              <a:t>Broken up into chunks</a:t>
            </a:r>
            <a:endParaRPr sz="1800" dirty="0"/>
          </a:p>
          <a:p>
            <a:pPr>
              <a:spcBef>
                <a:spcPts val="0"/>
              </a:spcBef>
            </a:pPr>
            <a:r>
              <a:rPr lang="en" sz="2000" dirty="0"/>
              <a:t>Labs</a:t>
            </a:r>
            <a:endParaRPr sz="2000" dirty="0"/>
          </a:p>
          <a:p>
            <a:pPr lvl="1">
              <a:spcBef>
                <a:spcPts val="0"/>
              </a:spcBef>
            </a:pPr>
            <a:r>
              <a:rPr lang="en" sz="1800" dirty="0"/>
              <a:t>Meant to be done after lecture content</a:t>
            </a:r>
          </a:p>
          <a:p>
            <a:pPr lvl="1">
              <a:spcBef>
                <a:spcPts val="0"/>
              </a:spcBef>
            </a:pPr>
            <a:r>
              <a:rPr lang="en" sz="1800" dirty="0"/>
              <a:t>Coding/writing code</a:t>
            </a:r>
            <a:endParaRPr sz="1800" dirty="0"/>
          </a:p>
          <a:p>
            <a:pPr>
              <a:spcBef>
                <a:spcPts val="0"/>
              </a:spcBef>
            </a:pPr>
            <a:r>
              <a:rPr lang="en" sz="2000" dirty="0"/>
              <a:t>Writings</a:t>
            </a:r>
            <a:endParaRPr sz="2000" dirty="0"/>
          </a:p>
          <a:p>
            <a:pPr lvl="1">
              <a:spcBef>
                <a:spcPts val="0"/>
              </a:spcBef>
            </a:pPr>
            <a:r>
              <a:rPr lang="en" sz="1800" dirty="0"/>
              <a:t>Written assignments </a:t>
            </a:r>
          </a:p>
          <a:p>
            <a:pPr lvl="1">
              <a:spcBef>
                <a:spcPts val="0"/>
              </a:spcBef>
            </a:pPr>
            <a:r>
              <a:rPr lang="en" sz="1800" dirty="0"/>
              <a:t>Focus on writing for research</a:t>
            </a:r>
          </a:p>
          <a:p>
            <a:pPr marL="582787" indent="-342900">
              <a:spcBef>
                <a:spcPts val="0"/>
              </a:spcBef>
              <a:buSzPts val="1100"/>
            </a:pPr>
            <a:r>
              <a:rPr lang="en" sz="2000" dirty="0"/>
              <a:t>Practical Project – Last Unit of the Course</a:t>
            </a:r>
            <a:endParaRPr sz="2000" dirty="0"/>
          </a:p>
          <a:p>
            <a:pPr lvl="1">
              <a:spcBef>
                <a:spcPts val="0"/>
              </a:spcBef>
            </a:pPr>
            <a:r>
              <a:rPr lang="en" sz="1800" dirty="0"/>
              <a:t>Brings it all together</a:t>
            </a:r>
          </a:p>
          <a:p>
            <a:pPr lvl="1">
              <a:spcBef>
                <a:spcPts val="0"/>
              </a:spcBef>
            </a:pPr>
            <a:r>
              <a:rPr lang="en" sz="1800" dirty="0"/>
              <a:t>Both code and writing </a:t>
            </a:r>
            <a:endParaRPr sz="1800" dirty="0"/>
          </a:p>
          <a:p>
            <a:pPr>
              <a:spcBef>
                <a:spcPts val="0"/>
              </a:spcBef>
            </a:pPr>
            <a:r>
              <a:rPr lang="en" sz="2000" dirty="0"/>
              <a:t>Overall - a lot of little assignments! </a:t>
            </a:r>
            <a:endParaRPr dirty="0"/>
          </a:p>
        </p:txBody>
      </p:sp>
      <p:sp>
        <p:nvSpPr>
          <p:cNvPr id="3" name="TextBox 2">
            <a:extLst>
              <a:ext uri="{FF2B5EF4-FFF2-40B4-BE49-F238E27FC236}">
                <a16:creationId xmlns:a16="http://schemas.microsoft.com/office/drawing/2014/main" id="{C9C86A30-57E4-C34E-987C-87B1727B5E6D}"/>
              </a:ext>
            </a:extLst>
          </p:cNvPr>
          <p:cNvSpPr txBox="1"/>
          <p:nvPr/>
        </p:nvSpPr>
        <p:spPr>
          <a:xfrm>
            <a:off x="9313332" y="2916704"/>
            <a:ext cx="3148875" cy="1938992"/>
          </a:xfrm>
          <a:prstGeom prst="rect">
            <a:avLst/>
          </a:prstGeom>
          <a:noFill/>
        </p:spPr>
        <p:txBody>
          <a:bodyPr wrap="none" rtlCol="0">
            <a:spAutoFit/>
          </a:bodyPr>
          <a:lstStyle/>
          <a:p>
            <a:r>
              <a:rPr lang="en-US" dirty="0"/>
              <a:t>Most Coding Assignments</a:t>
            </a:r>
          </a:p>
          <a:p>
            <a:pPr marL="342900" indent="-342900">
              <a:buFont typeface="Arial" panose="020B0604020202020204" pitchFamily="34" charset="0"/>
              <a:buChar char="•"/>
            </a:pPr>
            <a:r>
              <a:rPr lang="en-US" dirty="0"/>
              <a:t>Monday </a:t>
            </a:r>
          </a:p>
          <a:p>
            <a:pPr marL="342900" indent="-342900">
              <a:buFont typeface="Arial" panose="020B0604020202020204" pitchFamily="34" charset="0"/>
              <a:buChar char="•"/>
            </a:pPr>
            <a:r>
              <a:rPr lang="en-US" dirty="0"/>
              <a:t>Wednesdays</a:t>
            </a:r>
          </a:p>
          <a:p>
            <a:pPr marL="342900" indent="-342900">
              <a:buFont typeface="Arial" panose="020B0604020202020204" pitchFamily="34" charset="0"/>
              <a:buChar char="•"/>
            </a:pPr>
            <a:endParaRPr lang="en-US" dirty="0"/>
          </a:p>
          <a:p>
            <a:r>
              <a:rPr lang="en-US" dirty="0"/>
              <a:t>Written Papers</a:t>
            </a:r>
          </a:p>
          <a:p>
            <a:pPr marL="342900" indent="-342900">
              <a:buFont typeface="Arial" panose="020B0604020202020204" pitchFamily="34" charset="0"/>
              <a:buChar char="•"/>
            </a:pPr>
            <a:r>
              <a:rPr lang="en-US" dirty="0"/>
              <a:t>Every 3</a:t>
            </a:r>
            <a:r>
              <a:rPr lang="en-US" baseline="30000" dirty="0"/>
              <a:t>rd</a:t>
            </a:r>
            <a:r>
              <a:rPr lang="en-US" dirty="0"/>
              <a:t> Thursday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EFB7C-44AF-8B4A-B024-2D630FB45BCC}"/>
              </a:ext>
            </a:extLst>
          </p:cNvPr>
          <p:cNvSpPr>
            <a:spLocks noGrp="1"/>
          </p:cNvSpPr>
          <p:nvPr>
            <p:ph type="title"/>
          </p:nvPr>
        </p:nvSpPr>
        <p:spPr/>
        <p:txBody>
          <a:bodyPr/>
          <a:lstStyle/>
          <a:p>
            <a:r>
              <a:rPr lang="en-US" dirty="0"/>
              <a:t>Accommodations Window</a:t>
            </a:r>
          </a:p>
        </p:txBody>
      </p:sp>
      <p:sp>
        <p:nvSpPr>
          <p:cNvPr id="3" name="Text Placeholder 2">
            <a:extLst>
              <a:ext uri="{FF2B5EF4-FFF2-40B4-BE49-F238E27FC236}">
                <a16:creationId xmlns:a16="http://schemas.microsoft.com/office/drawing/2014/main" id="{544D0405-D6B4-7548-B218-394DE59AD18B}"/>
              </a:ext>
            </a:extLst>
          </p:cNvPr>
          <p:cNvSpPr>
            <a:spLocks noGrp="1"/>
          </p:cNvSpPr>
          <p:nvPr>
            <p:ph type="body" sz="quarter" idx="10"/>
          </p:nvPr>
        </p:nvSpPr>
        <p:spPr>
          <a:xfrm>
            <a:off x="628073" y="1309511"/>
            <a:ext cx="12561453" cy="5554341"/>
          </a:xfrm>
        </p:spPr>
        <p:txBody>
          <a:bodyPr/>
          <a:lstStyle/>
          <a:p>
            <a:r>
              <a:rPr lang="en-US" dirty="0"/>
              <a:t>Flexible Resubmission Windows with a *very hard* deadline</a:t>
            </a:r>
          </a:p>
          <a:p>
            <a:r>
              <a:rPr lang="en-US" dirty="0"/>
              <a:t>Formative Assessments </a:t>
            </a:r>
          </a:p>
          <a:p>
            <a:pPr lvl="1"/>
            <a:r>
              <a:rPr lang="en-US" dirty="0"/>
              <a:t>Purpose -  learning should not punish, these are to guide your learning</a:t>
            </a:r>
          </a:p>
          <a:p>
            <a:pPr lvl="1"/>
            <a:r>
              <a:rPr lang="en-US" dirty="0"/>
              <a:t>Readings,  Labs,  Knowledge Checks</a:t>
            </a:r>
          </a:p>
          <a:p>
            <a:pPr lvl="2"/>
            <a:r>
              <a:rPr lang="en-US" dirty="0"/>
              <a:t>Can be resubmitted all semester </a:t>
            </a:r>
          </a:p>
          <a:p>
            <a:pPr lvl="1"/>
            <a:r>
              <a:rPr lang="en-US" dirty="0"/>
              <a:t>Written Assignments</a:t>
            </a:r>
          </a:p>
          <a:p>
            <a:pPr lvl="2"/>
            <a:r>
              <a:rPr lang="en-US" dirty="0"/>
              <a:t>Accommodation's window – 3 days after expected due date (hard deadline)</a:t>
            </a:r>
          </a:p>
          <a:p>
            <a:pPr lvl="2"/>
            <a:r>
              <a:rPr lang="en-US" dirty="0"/>
              <a:t>After graded,  can be resubmitted after meeting with TA or Instructor</a:t>
            </a:r>
          </a:p>
          <a:p>
            <a:r>
              <a:rPr lang="en-US" dirty="0"/>
              <a:t>Summative Assessments </a:t>
            </a:r>
          </a:p>
          <a:p>
            <a:pPr lvl="1"/>
            <a:r>
              <a:rPr lang="en-US" dirty="0"/>
              <a:t>Purpose – Demonstrate what you know</a:t>
            </a:r>
          </a:p>
          <a:p>
            <a:pPr lvl="1"/>
            <a:r>
              <a:rPr lang="en-US" dirty="0"/>
              <a:t>Single submission attempt, with 3-day accommodation windows</a:t>
            </a:r>
          </a:p>
          <a:p>
            <a:pPr lvl="1"/>
            <a:r>
              <a:rPr lang="en-US" dirty="0"/>
              <a:t>Exams (midterm, final) </a:t>
            </a:r>
          </a:p>
          <a:p>
            <a:pPr lvl="1"/>
            <a:r>
              <a:rPr lang="en-US" dirty="0"/>
              <a:t>Practical Project – Written Paper and Code (code has multiple submissions) </a:t>
            </a:r>
          </a:p>
          <a:p>
            <a:pPr lvl="1"/>
            <a:r>
              <a:rPr lang="en-US" dirty="0"/>
              <a:t>Final Reflection</a:t>
            </a:r>
          </a:p>
        </p:txBody>
      </p:sp>
    </p:spTree>
    <p:extLst>
      <p:ext uri="{BB962C8B-B14F-4D97-AF65-F5344CB8AC3E}">
        <p14:creationId xmlns:p14="http://schemas.microsoft.com/office/powerpoint/2010/main" val="2751376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DBF2D-E10A-F74F-91B0-C6B5BF0743F3}"/>
              </a:ext>
            </a:extLst>
          </p:cNvPr>
          <p:cNvSpPr>
            <a:spLocks noGrp="1"/>
          </p:cNvSpPr>
          <p:nvPr>
            <p:ph type="title"/>
          </p:nvPr>
        </p:nvSpPr>
        <p:spPr>
          <a:xfrm>
            <a:off x="628075" y="448059"/>
            <a:ext cx="12561453" cy="1015663"/>
          </a:xfrm>
        </p:spPr>
        <p:txBody>
          <a:bodyPr/>
          <a:lstStyle/>
          <a:p>
            <a:r>
              <a:rPr lang="en-US" dirty="0"/>
              <a:t>MS Teams (Mixed on-campus and online)</a:t>
            </a:r>
          </a:p>
        </p:txBody>
      </p:sp>
      <p:sp>
        <p:nvSpPr>
          <p:cNvPr id="3" name="Text Placeholder 2">
            <a:extLst>
              <a:ext uri="{FF2B5EF4-FFF2-40B4-BE49-F238E27FC236}">
                <a16:creationId xmlns:a16="http://schemas.microsoft.com/office/drawing/2014/main" id="{F528C9F4-143B-6F49-840A-4BD55B742DE0}"/>
              </a:ext>
            </a:extLst>
          </p:cNvPr>
          <p:cNvSpPr>
            <a:spLocks noGrp="1"/>
          </p:cNvSpPr>
          <p:nvPr>
            <p:ph type="body" sz="quarter" idx="10"/>
          </p:nvPr>
        </p:nvSpPr>
        <p:spPr>
          <a:xfrm>
            <a:off x="628073" y="1304397"/>
            <a:ext cx="12561453" cy="4449167"/>
          </a:xfrm>
        </p:spPr>
        <p:txBody>
          <a:bodyPr/>
          <a:lstStyle/>
          <a:p>
            <a:r>
              <a:rPr lang="en-US" dirty="0"/>
              <a:t>Starting Week 2</a:t>
            </a:r>
          </a:p>
          <a:p>
            <a:r>
              <a:rPr lang="en-US" dirty="0"/>
              <a:t>Help Desk Channel: </a:t>
            </a:r>
          </a:p>
          <a:p>
            <a:pPr lvl="1"/>
            <a:r>
              <a:rPr lang="en-US" dirty="0"/>
              <a:t>TAs will “open” the helpdesk with an announcement</a:t>
            </a:r>
          </a:p>
          <a:p>
            <a:pPr lvl="1"/>
            <a:r>
              <a:rPr lang="en-US" dirty="0"/>
              <a:t>Meant for coding questions (labs / homework, readings)</a:t>
            </a:r>
          </a:p>
          <a:p>
            <a:pPr lvl="2"/>
            <a:r>
              <a:rPr lang="en-US" dirty="0"/>
              <a:t>Don’t post code, instead post “I have a question”.</a:t>
            </a:r>
          </a:p>
          <a:p>
            <a:pPr lvl="1"/>
            <a:r>
              <a:rPr lang="en-US" dirty="0"/>
              <a:t>Visit the website for times! </a:t>
            </a:r>
            <a:r>
              <a:rPr lang="en-US" dirty="0">
                <a:hlinkClick r:id="rId2"/>
              </a:rPr>
              <a:t>http://www.cs.colostate.edu/~cs150b</a:t>
            </a:r>
            <a:endParaRPr lang="en-US" dirty="0"/>
          </a:p>
          <a:p>
            <a:pPr lvl="2"/>
            <a:r>
              <a:rPr lang="en-US" dirty="0"/>
              <a:t>Make sure you follow the procedures. </a:t>
            </a:r>
          </a:p>
          <a:p>
            <a:r>
              <a:rPr lang="en-US" dirty="0"/>
              <a:t>General Chat Channel:</a:t>
            </a:r>
          </a:p>
          <a:p>
            <a:pPr lvl="1"/>
            <a:r>
              <a:rPr lang="en-US" dirty="0"/>
              <a:t>Great place to ask questions.</a:t>
            </a:r>
          </a:p>
          <a:p>
            <a:pPr lvl="1"/>
            <a:r>
              <a:rPr lang="en-US" dirty="0"/>
              <a:t>Questions should be theory or general, no code. </a:t>
            </a:r>
          </a:p>
          <a:p>
            <a:pPr lvl="2"/>
            <a:r>
              <a:rPr lang="en-US" dirty="0"/>
              <a:t>Perfect for asking knowledge check questions! </a:t>
            </a:r>
          </a:p>
        </p:txBody>
      </p:sp>
      <p:pic>
        <p:nvPicPr>
          <p:cNvPr id="4" name="Picture 3">
            <a:extLst>
              <a:ext uri="{FF2B5EF4-FFF2-40B4-BE49-F238E27FC236}">
                <a16:creationId xmlns:a16="http://schemas.microsoft.com/office/drawing/2014/main" id="{60880531-AFC7-CF4C-9FDE-1A5F84E499B1}"/>
              </a:ext>
            </a:extLst>
          </p:cNvPr>
          <p:cNvPicPr>
            <a:picLocks noChangeAspect="1"/>
          </p:cNvPicPr>
          <p:nvPr/>
        </p:nvPicPr>
        <p:blipFill>
          <a:blip r:embed="rId3"/>
          <a:stretch>
            <a:fillRect/>
          </a:stretch>
        </p:blipFill>
        <p:spPr>
          <a:xfrm>
            <a:off x="9235722" y="1672360"/>
            <a:ext cx="4038600" cy="1295400"/>
          </a:xfrm>
          <a:prstGeom prst="rect">
            <a:avLst/>
          </a:prstGeom>
        </p:spPr>
      </p:pic>
    </p:spTree>
    <p:extLst>
      <p:ext uri="{BB962C8B-B14F-4D97-AF65-F5344CB8AC3E}">
        <p14:creationId xmlns:p14="http://schemas.microsoft.com/office/powerpoint/2010/main" val="327754725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C283B-E250-4620-B76A-D65C7C60E1EF}"/>
              </a:ext>
            </a:extLst>
          </p:cNvPr>
          <p:cNvSpPr>
            <a:spLocks noGrp="1"/>
          </p:cNvSpPr>
          <p:nvPr>
            <p:ph type="title"/>
          </p:nvPr>
        </p:nvSpPr>
        <p:spPr/>
        <p:txBody>
          <a:bodyPr/>
          <a:lstStyle/>
          <a:p>
            <a:r>
              <a:rPr lang="en-US" dirty="0"/>
              <a:t>Help Sessions</a:t>
            </a:r>
          </a:p>
        </p:txBody>
      </p:sp>
      <p:sp>
        <p:nvSpPr>
          <p:cNvPr id="3" name="Text Placeholder 2">
            <a:extLst>
              <a:ext uri="{FF2B5EF4-FFF2-40B4-BE49-F238E27FC236}">
                <a16:creationId xmlns:a16="http://schemas.microsoft.com/office/drawing/2014/main" id="{20061550-1EF6-4CF3-8A83-752222B740B5}"/>
              </a:ext>
            </a:extLst>
          </p:cNvPr>
          <p:cNvSpPr>
            <a:spLocks noGrp="1"/>
          </p:cNvSpPr>
          <p:nvPr>
            <p:ph type="body" sz="quarter" idx="10"/>
          </p:nvPr>
        </p:nvSpPr>
        <p:spPr>
          <a:xfrm>
            <a:off x="628075" y="1776683"/>
            <a:ext cx="12561453" cy="4292522"/>
          </a:xfrm>
        </p:spPr>
        <p:txBody>
          <a:bodyPr/>
          <a:lstStyle/>
          <a:p>
            <a:r>
              <a:rPr lang="en-US" dirty="0"/>
              <a:t>Sign up for a help session!</a:t>
            </a:r>
          </a:p>
          <a:p>
            <a:r>
              <a:rPr lang="en-US" dirty="0"/>
              <a:t>Weekly meetings lead by TAs</a:t>
            </a:r>
          </a:p>
          <a:p>
            <a:r>
              <a:rPr lang="en-US" dirty="0"/>
              <a:t>Go over:</a:t>
            </a:r>
          </a:p>
          <a:p>
            <a:pPr lvl="1"/>
            <a:r>
              <a:rPr lang="en-US" dirty="0"/>
              <a:t>Course content</a:t>
            </a:r>
          </a:p>
          <a:p>
            <a:pPr lvl="1"/>
            <a:r>
              <a:rPr lang="en-US" dirty="0"/>
              <a:t>Assignments</a:t>
            </a:r>
          </a:p>
          <a:p>
            <a:pPr lvl="1"/>
            <a:r>
              <a:rPr lang="en-US" dirty="0"/>
              <a:t>Additional related material</a:t>
            </a:r>
          </a:p>
          <a:p>
            <a:r>
              <a:rPr lang="en-US" dirty="0"/>
              <a:t>Attendance / activity points taken – for extra credit</a:t>
            </a:r>
          </a:p>
          <a:p>
            <a:pPr lvl="1"/>
            <a:r>
              <a:rPr lang="en-US" dirty="0"/>
              <a:t>Only way to earn extra credit in the course</a:t>
            </a:r>
          </a:p>
          <a:p>
            <a:r>
              <a:rPr lang="en-US" dirty="0"/>
              <a:t>Can’t make it </a:t>
            </a:r>
          </a:p>
          <a:p>
            <a:pPr lvl="1"/>
            <a:r>
              <a:rPr lang="en-US" dirty="0"/>
              <a:t>Online help session </a:t>
            </a:r>
          </a:p>
        </p:txBody>
      </p:sp>
    </p:spTree>
    <p:extLst>
      <p:ext uri="{BB962C8B-B14F-4D97-AF65-F5344CB8AC3E}">
        <p14:creationId xmlns:p14="http://schemas.microsoft.com/office/powerpoint/2010/main" val="246724799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heme/theme1.xml><?xml version="1.0" encoding="utf-8"?>
<a:theme xmlns:a="http://schemas.openxmlformats.org/drawingml/2006/main" name="Office Theme">
  <a:themeElements>
    <a:clrScheme name="Custom 2">
      <a:dk1>
        <a:srgbClr val="000000"/>
      </a:dk1>
      <a:lt1>
        <a:srgbClr val="FFFFFF"/>
      </a:lt1>
      <a:dk2>
        <a:srgbClr val="1E4D2B"/>
      </a:dk2>
      <a:lt2>
        <a:srgbClr val="C8C371"/>
      </a:lt2>
      <a:accent1>
        <a:srgbClr val="D9782C"/>
      </a:accent1>
      <a:accent2>
        <a:srgbClr val="C9D845"/>
      </a:accent2>
      <a:accent3>
        <a:srgbClr val="CC5430"/>
      </a:accent3>
      <a:accent4>
        <a:srgbClr val="105456"/>
      </a:accent4>
      <a:accent5>
        <a:srgbClr val="12A3B6"/>
      </a:accent5>
      <a:accent6>
        <a:srgbClr val="ECC530"/>
      </a:accent6>
      <a:hlink>
        <a:srgbClr val="F3B000"/>
      </a:hlink>
      <a:folHlink>
        <a:srgbClr val="FFDC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274320" tIns="182880" rIns="274320" bIns="182880" rtlCol="0" anchor="ctr"/>
      <a:lstStyle>
        <a:defPPr>
          <a:defRPr dirty="0" smtClean="0">
            <a:latin typeface="Proxima Nova" charset="0"/>
            <a:ea typeface="Proxima Nova" charset="0"/>
            <a:cs typeface="Proxima Nova" charset="0"/>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SU-BrandedTemplate" id="{D21336EF-F334-3B4F-A1D4-F3514C27726B}" vid="{CC5F3D7E-502D-3244-B4FD-FBC9866393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1002</TotalTime>
  <Words>1112</Words>
  <Application>Microsoft Macintosh PowerPoint</Application>
  <PresentationFormat>Custom</PresentationFormat>
  <Paragraphs>183</Paragraphs>
  <Slides>16</Slides>
  <Notes>7</Notes>
  <HiddenSlides>3</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Calibri</vt:lpstr>
      <vt:lpstr>Cambria</vt:lpstr>
      <vt:lpstr>Franklin Gothic Book</vt:lpstr>
      <vt:lpstr>Lobster</vt:lpstr>
      <vt:lpstr>Proxima Nova</vt:lpstr>
      <vt:lpstr>Source Sans Pro</vt:lpstr>
      <vt:lpstr>Vitesse Light</vt:lpstr>
      <vt:lpstr>Office Theme</vt:lpstr>
      <vt:lpstr>PowerPoint Presentation</vt:lpstr>
      <vt:lpstr>Weekly Announcements! </vt:lpstr>
      <vt:lpstr>Instructor: Who Am I?</vt:lpstr>
      <vt:lpstr>CS 150B: Topics Covered</vt:lpstr>
      <vt:lpstr>Teaching Approach/Concepts</vt:lpstr>
      <vt:lpstr>Course Structure - Follow Canvas</vt:lpstr>
      <vt:lpstr>Accommodations Window</vt:lpstr>
      <vt:lpstr>MS Teams (Mixed on-campus and online)</vt:lpstr>
      <vt:lpstr>Help Sessions</vt:lpstr>
      <vt:lpstr>Key Points</vt:lpstr>
      <vt:lpstr>Coding is Like Music</vt:lpstr>
      <vt:lpstr>Six Laws of Technology</vt:lpstr>
      <vt:lpstr>Technology is Human</vt:lpstr>
      <vt:lpstr>Six “Laws of Technology”  by Melvin Kranzberg</vt:lpstr>
      <vt:lpstr>And who was the first programmer?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Lionelle,Albert</dc:creator>
  <cp:lastModifiedBy>Lionelle,Albert</cp:lastModifiedBy>
  <cp:revision>9</cp:revision>
  <dcterms:created xsi:type="dcterms:W3CDTF">2021-07-05T01:55:15Z</dcterms:created>
  <dcterms:modified xsi:type="dcterms:W3CDTF">2022-01-19T01:35:47Z</dcterms:modified>
</cp:coreProperties>
</file>

<file path=docProps/thumbnail.jpeg>
</file>